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6" r:id="rId2"/>
    <p:sldId id="257" r:id="rId3"/>
    <p:sldId id="258" r:id="rId4"/>
    <p:sldId id="396" r:id="rId5"/>
    <p:sldId id="397" r:id="rId6"/>
    <p:sldId id="398" r:id="rId7"/>
    <p:sldId id="399" r:id="rId8"/>
    <p:sldId id="400" r:id="rId9"/>
    <p:sldId id="410" r:id="rId10"/>
    <p:sldId id="411" r:id="rId11"/>
    <p:sldId id="412" r:id="rId12"/>
    <p:sldId id="413" r:id="rId13"/>
    <p:sldId id="414" r:id="rId14"/>
    <p:sldId id="415" r:id="rId15"/>
    <p:sldId id="416" r:id="rId16"/>
    <p:sldId id="417" r:id="rId17"/>
    <p:sldId id="418" r:id="rId18"/>
    <p:sldId id="419" r:id="rId19"/>
    <p:sldId id="420" r:id="rId20"/>
    <p:sldId id="421" r:id="rId21"/>
    <p:sldId id="422" r:id="rId22"/>
    <p:sldId id="423" r:id="rId23"/>
    <p:sldId id="407" r:id="rId24"/>
    <p:sldId id="409" r:id="rId25"/>
    <p:sldId id="424" r:id="rId26"/>
    <p:sldId id="425" r:id="rId27"/>
    <p:sldId id="426" r:id="rId28"/>
    <p:sldId id="427" r:id="rId29"/>
    <p:sldId id="428" r:id="rId30"/>
    <p:sldId id="429" r:id="rId31"/>
    <p:sldId id="430" r:id="rId32"/>
    <p:sldId id="431" r:id="rId33"/>
    <p:sldId id="432" r:id="rId34"/>
    <p:sldId id="433" r:id="rId35"/>
    <p:sldId id="434" r:id="rId36"/>
    <p:sldId id="435" r:id="rId37"/>
    <p:sldId id="436" r:id="rId38"/>
    <p:sldId id="437" r:id="rId39"/>
    <p:sldId id="438" r:id="rId40"/>
    <p:sldId id="439" r:id="rId41"/>
    <p:sldId id="440"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ott, Lauren" initials="SL" lastIdx="1" clrIdx="0">
    <p:extLst>
      <p:ext uri="{19B8F6BF-5375-455C-9EA6-DF929625EA0E}">
        <p15:presenceInfo xmlns:p15="http://schemas.microsoft.com/office/powerpoint/2012/main" userId="S::Lauren.Stott@IOW.gov.uk::b779f9e8-36d7-4048-be6c-bab0eda03cd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D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B43869-20A7-4E35-985B-8802187C1776}" v="27" dt="2025-02-17T17:01:05.7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254" autoAdjust="0"/>
    <p:restoredTop sz="93817" autoAdjust="0"/>
  </p:normalViewPr>
  <p:slideViewPr>
    <p:cSldViewPr snapToGrid="0">
      <p:cViewPr varScale="1">
        <p:scale>
          <a:sx n="78" d="100"/>
          <a:sy n="78" d="100"/>
        </p:scale>
        <p:origin x="1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50"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re Madgin" userId="c2b1d72c-4138-44d9-9404-37e89b42a657" providerId="ADAL" clId="{62B43869-20A7-4E35-985B-8802187C1776}"/>
    <pc:docChg chg="undo custSel modSld">
      <pc:chgData name="Clare Madgin" userId="c2b1d72c-4138-44d9-9404-37e89b42a657" providerId="ADAL" clId="{62B43869-20A7-4E35-985B-8802187C1776}" dt="2025-02-17T17:01:05.775" v="186"/>
      <pc:docMkLst>
        <pc:docMk/>
      </pc:docMkLst>
      <pc:sldChg chg="delSp modSp mod">
        <pc:chgData name="Clare Madgin" userId="c2b1d72c-4138-44d9-9404-37e89b42a657" providerId="ADAL" clId="{62B43869-20A7-4E35-985B-8802187C1776}" dt="2025-02-17T17:01:05.775" v="186"/>
        <pc:sldMkLst>
          <pc:docMk/>
          <pc:sldMk cId="1051197727" sldId="256"/>
        </pc:sldMkLst>
        <pc:graphicFrameChg chg="mod modGraphic">
          <ac:chgData name="Clare Madgin" userId="c2b1d72c-4138-44d9-9404-37e89b42a657" providerId="ADAL" clId="{62B43869-20A7-4E35-985B-8802187C1776}" dt="2025-02-17T17:01:05.775" v="186"/>
          <ac:graphicFrameMkLst>
            <pc:docMk/>
            <pc:sldMk cId="1051197727" sldId="256"/>
            <ac:graphicFrameMk id="7" creationId="{8A1BC2DC-45B3-4A7E-A179-D5A8202BF984}"/>
          </ac:graphicFrameMkLst>
        </pc:graphicFrameChg>
        <pc:picChg chg="del">
          <ac:chgData name="Clare Madgin" userId="c2b1d72c-4138-44d9-9404-37e89b42a657" providerId="ADAL" clId="{62B43869-20A7-4E35-985B-8802187C1776}" dt="2025-02-17T16:52:46.262" v="10" actId="478"/>
          <ac:picMkLst>
            <pc:docMk/>
            <pc:sldMk cId="1051197727" sldId="256"/>
            <ac:picMk id="6" creationId="{7A06DEDE-DF0E-B301-211D-F39877AAD823}"/>
          </ac:picMkLst>
        </pc:picChg>
        <pc:picChg chg="del">
          <ac:chgData name="Clare Madgin" userId="c2b1d72c-4138-44d9-9404-37e89b42a657" providerId="ADAL" clId="{62B43869-20A7-4E35-985B-8802187C1776}" dt="2025-02-17T16:52:48.514" v="11" actId="478"/>
          <ac:picMkLst>
            <pc:docMk/>
            <pc:sldMk cId="1051197727" sldId="256"/>
            <ac:picMk id="8" creationId="{D7E25276-C39F-3D8B-1BA1-257C54064D3A}"/>
          </ac:picMkLst>
        </pc:picChg>
      </pc:sldChg>
      <pc:sldChg chg="addSp delSp modSp mod">
        <pc:chgData name="Clare Madgin" userId="c2b1d72c-4138-44d9-9404-37e89b42a657" providerId="ADAL" clId="{62B43869-20A7-4E35-985B-8802187C1776}" dt="2025-02-17T16:53:41.584" v="35" actId="20577"/>
        <pc:sldMkLst>
          <pc:docMk/>
          <pc:sldMk cId="2568287184" sldId="257"/>
        </pc:sldMkLst>
        <pc:grpChg chg="del">
          <ac:chgData name="Clare Madgin" userId="c2b1d72c-4138-44d9-9404-37e89b42a657" providerId="ADAL" clId="{62B43869-20A7-4E35-985B-8802187C1776}" dt="2025-02-17T16:52:56.755" v="13" actId="478"/>
          <ac:grpSpMkLst>
            <pc:docMk/>
            <pc:sldMk cId="2568287184" sldId="257"/>
            <ac:grpSpMk id="8" creationId="{DA219D3E-7417-BE55-EE26-E9F63285C6D2}"/>
          </ac:grpSpMkLst>
        </pc:grpChg>
        <pc:graphicFrameChg chg="mod modGraphic">
          <ac:chgData name="Clare Madgin" userId="c2b1d72c-4138-44d9-9404-37e89b42a657" providerId="ADAL" clId="{62B43869-20A7-4E35-985B-8802187C1776}" dt="2025-02-17T16:53:41.584" v="35" actId="20577"/>
          <ac:graphicFrameMkLst>
            <pc:docMk/>
            <pc:sldMk cId="2568287184" sldId="257"/>
            <ac:graphicFrameMk id="5" creationId="{C51E05AC-9D9B-4814-9C3F-4E10AF154BB2}"/>
          </ac:graphicFrameMkLst>
        </pc:graphicFrameChg>
        <pc:graphicFrameChg chg="modGraphic">
          <ac:chgData name="Clare Madgin" userId="c2b1d72c-4138-44d9-9404-37e89b42a657" providerId="ADAL" clId="{62B43869-20A7-4E35-985B-8802187C1776}" dt="2025-02-17T16:53:24.580" v="27" actId="113"/>
          <ac:graphicFrameMkLst>
            <pc:docMk/>
            <pc:sldMk cId="2568287184" sldId="257"/>
            <ac:graphicFrameMk id="7" creationId="{D596FC4C-FF4A-45F4-A75F-D3ECD12E9EC9}"/>
          </ac:graphicFrameMkLst>
        </pc:graphicFrameChg>
        <pc:picChg chg="del">
          <ac:chgData name="Clare Madgin" userId="c2b1d72c-4138-44d9-9404-37e89b42a657" providerId="ADAL" clId="{62B43869-20A7-4E35-985B-8802187C1776}" dt="2025-02-17T16:52:55.335" v="12" actId="478"/>
          <ac:picMkLst>
            <pc:docMk/>
            <pc:sldMk cId="2568287184" sldId="257"/>
            <ac:picMk id="3" creationId="{8BC92E00-637B-04F3-59D4-8B650AAC8525}"/>
          </ac:picMkLst>
        </pc:picChg>
        <pc:picChg chg="add mod">
          <ac:chgData name="Clare Madgin" userId="c2b1d72c-4138-44d9-9404-37e89b42a657" providerId="ADAL" clId="{62B43869-20A7-4E35-985B-8802187C1776}" dt="2025-02-17T16:53:09.009" v="16" actId="1076"/>
          <ac:picMkLst>
            <pc:docMk/>
            <pc:sldMk cId="2568287184" sldId="257"/>
            <ac:picMk id="4" creationId="{B4587E82-4B70-34B8-E7CA-ACD37C8E4A6D}"/>
          </ac:picMkLst>
        </pc:picChg>
      </pc:sldChg>
      <pc:sldChg chg="delSp modSp mod">
        <pc:chgData name="Clare Madgin" userId="c2b1d72c-4138-44d9-9404-37e89b42a657" providerId="ADAL" clId="{62B43869-20A7-4E35-985B-8802187C1776}" dt="2025-02-17T17:01:05.775" v="186"/>
        <pc:sldMkLst>
          <pc:docMk/>
          <pc:sldMk cId="3509255669" sldId="258"/>
        </pc:sldMkLst>
        <pc:grpChg chg="del">
          <ac:chgData name="Clare Madgin" userId="c2b1d72c-4138-44d9-9404-37e89b42a657" providerId="ADAL" clId="{62B43869-20A7-4E35-985B-8802187C1776}" dt="2025-02-17T16:53:53" v="37" actId="478"/>
          <ac:grpSpMkLst>
            <pc:docMk/>
            <pc:sldMk cId="3509255669" sldId="258"/>
            <ac:grpSpMk id="2" creationId="{E8D7784E-7623-42A0-BFF1-331B6C66726D}"/>
          </ac:grpSpMkLst>
        </pc:grpChg>
        <pc:graphicFrameChg chg="mod">
          <ac:chgData name="Clare Madgin" userId="c2b1d72c-4138-44d9-9404-37e89b42a657" providerId="ADAL" clId="{62B43869-20A7-4E35-985B-8802187C1776}" dt="2025-02-17T17:01:05.775" v="186"/>
          <ac:graphicFrameMkLst>
            <pc:docMk/>
            <pc:sldMk cId="3509255669" sldId="258"/>
            <ac:graphicFrameMk id="6" creationId="{CD15E21F-D03C-40A0-9CD0-F117957372A6}"/>
          </ac:graphicFrameMkLst>
        </pc:graphicFrameChg>
        <pc:picChg chg="topLvl">
          <ac:chgData name="Clare Madgin" userId="c2b1d72c-4138-44d9-9404-37e89b42a657" providerId="ADAL" clId="{62B43869-20A7-4E35-985B-8802187C1776}" dt="2025-02-17T16:53:53" v="37" actId="478"/>
          <ac:picMkLst>
            <pc:docMk/>
            <pc:sldMk cId="3509255669" sldId="258"/>
            <ac:picMk id="3" creationId="{DE3D98C6-4371-DDEB-8E9D-92C4A73A4404}"/>
          </ac:picMkLst>
        </pc:picChg>
        <pc:picChg chg="del">
          <ac:chgData name="Clare Madgin" userId="c2b1d72c-4138-44d9-9404-37e89b42a657" providerId="ADAL" clId="{62B43869-20A7-4E35-985B-8802187C1776}" dt="2025-02-17T16:53:51.393" v="36" actId="478"/>
          <ac:picMkLst>
            <pc:docMk/>
            <pc:sldMk cId="3509255669" sldId="258"/>
            <ac:picMk id="4" creationId="{92D9AE55-A9EC-71FF-911E-B8C7E91127F4}"/>
          </ac:picMkLst>
        </pc:picChg>
        <pc:picChg chg="del topLvl">
          <ac:chgData name="Clare Madgin" userId="c2b1d72c-4138-44d9-9404-37e89b42a657" providerId="ADAL" clId="{62B43869-20A7-4E35-985B-8802187C1776}" dt="2025-02-17T16:53:53" v="37" actId="478"/>
          <ac:picMkLst>
            <pc:docMk/>
            <pc:sldMk cId="3509255669" sldId="258"/>
            <ac:picMk id="5" creationId="{55C8DCDC-927F-0EF4-5BC8-927742BA7BF0}"/>
          </ac:picMkLst>
        </pc:picChg>
      </pc:sldChg>
      <pc:sldChg chg="delSp modSp mod">
        <pc:chgData name="Clare Madgin" userId="c2b1d72c-4138-44d9-9404-37e89b42a657" providerId="ADAL" clId="{62B43869-20A7-4E35-985B-8802187C1776}" dt="2025-02-17T16:54:26.976" v="50"/>
        <pc:sldMkLst>
          <pc:docMk/>
          <pc:sldMk cId="1149890576" sldId="396"/>
        </pc:sldMkLst>
        <pc:grpChg chg="del">
          <ac:chgData name="Clare Madgin" userId="c2b1d72c-4138-44d9-9404-37e89b42a657" providerId="ADAL" clId="{62B43869-20A7-4E35-985B-8802187C1776}" dt="2025-02-17T16:54:02.178" v="39" actId="478"/>
          <ac:grpSpMkLst>
            <pc:docMk/>
            <pc:sldMk cId="1149890576" sldId="396"/>
            <ac:grpSpMk id="3" creationId="{F97ED9C9-A20D-A2AA-F039-CF88CCE51DDF}"/>
          </ac:grpSpMkLst>
        </pc:grpChg>
        <pc:graphicFrameChg chg="mod modGraphic">
          <ac:chgData name="Clare Madgin" userId="c2b1d72c-4138-44d9-9404-37e89b42a657" providerId="ADAL" clId="{62B43869-20A7-4E35-985B-8802187C1776}" dt="2025-02-17T16:54:26.976" v="50"/>
          <ac:graphicFrameMkLst>
            <pc:docMk/>
            <pc:sldMk cId="1149890576" sldId="396"/>
            <ac:graphicFrameMk id="2" creationId="{A4DCF5C9-A28B-7B00-B8B8-63D047FB33ED}"/>
          </ac:graphicFrameMkLst>
        </pc:graphicFrameChg>
        <pc:picChg chg="topLvl">
          <ac:chgData name="Clare Madgin" userId="c2b1d72c-4138-44d9-9404-37e89b42a657" providerId="ADAL" clId="{62B43869-20A7-4E35-985B-8802187C1776}" dt="2025-02-17T16:54:02.178" v="39" actId="478"/>
          <ac:picMkLst>
            <pc:docMk/>
            <pc:sldMk cId="1149890576" sldId="396"/>
            <ac:picMk id="4" creationId="{5E34CAE6-E8E3-AA01-077A-69427DC99741}"/>
          </ac:picMkLst>
        </pc:picChg>
        <pc:picChg chg="del">
          <ac:chgData name="Clare Madgin" userId="c2b1d72c-4138-44d9-9404-37e89b42a657" providerId="ADAL" clId="{62B43869-20A7-4E35-985B-8802187C1776}" dt="2025-02-17T16:54:00.425" v="38" actId="478"/>
          <ac:picMkLst>
            <pc:docMk/>
            <pc:sldMk cId="1149890576" sldId="396"/>
            <ac:picMk id="5" creationId="{52BE5052-BE02-783E-BBF5-3940949C9D0A}"/>
          </ac:picMkLst>
        </pc:picChg>
        <pc:picChg chg="del topLvl">
          <ac:chgData name="Clare Madgin" userId="c2b1d72c-4138-44d9-9404-37e89b42a657" providerId="ADAL" clId="{62B43869-20A7-4E35-985B-8802187C1776}" dt="2025-02-17T16:54:02.178" v="39" actId="478"/>
          <ac:picMkLst>
            <pc:docMk/>
            <pc:sldMk cId="1149890576" sldId="396"/>
            <ac:picMk id="6" creationId="{3B320FD8-0DB6-2570-6188-303E3DA491F6}"/>
          </ac:picMkLst>
        </pc:picChg>
      </pc:sldChg>
      <pc:sldChg chg="delSp modSp mod">
        <pc:chgData name="Clare Madgin" userId="c2b1d72c-4138-44d9-9404-37e89b42a657" providerId="ADAL" clId="{62B43869-20A7-4E35-985B-8802187C1776}" dt="2025-02-17T16:54:59.889" v="71" actId="20577"/>
        <pc:sldMkLst>
          <pc:docMk/>
          <pc:sldMk cId="1178930815" sldId="397"/>
        </pc:sldMkLst>
        <pc:grpChg chg="del">
          <ac:chgData name="Clare Madgin" userId="c2b1d72c-4138-44d9-9404-37e89b42a657" providerId="ADAL" clId="{62B43869-20A7-4E35-985B-8802187C1776}" dt="2025-02-17T16:54:32.945" v="52" actId="478"/>
          <ac:grpSpMkLst>
            <pc:docMk/>
            <pc:sldMk cId="1178930815" sldId="397"/>
            <ac:grpSpMk id="3" creationId="{863D5BC2-82F5-9365-2459-9AD7C9470A3D}"/>
          </ac:grpSpMkLst>
        </pc:grpChg>
        <pc:graphicFrameChg chg="mod modGraphic">
          <ac:chgData name="Clare Madgin" userId="c2b1d72c-4138-44d9-9404-37e89b42a657" providerId="ADAL" clId="{62B43869-20A7-4E35-985B-8802187C1776}" dt="2025-02-17T16:54:59.889" v="71" actId="20577"/>
          <ac:graphicFrameMkLst>
            <pc:docMk/>
            <pc:sldMk cId="1178930815" sldId="397"/>
            <ac:graphicFrameMk id="2" creationId="{8ACC18BE-43B4-01FE-9A7F-C2533F33FC57}"/>
          </ac:graphicFrameMkLst>
        </pc:graphicFrameChg>
        <pc:picChg chg="topLvl">
          <ac:chgData name="Clare Madgin" userId="c2b1d72c-4138-44d9-9404-37e89b42a657" providerId="ADAL" clId="{62B43869-20A7-4E35-985B-8802187C1776}" dt="2025-02-17T16:54:32.945" v="52" actId="478"/>
          <ac:picMkLst>
            <pc:docMk/>
            <pc:sldMk cId="1178930815" sldId="397"/>
            <ac:picMk id="4" creationId="{873DF5D2-C86F-AA0A-A452-80FE89FC295D}"/>
          </ac:picMkLst>
        </pc:picChg>
        <pc:picChg chg="del">
          <ac:chgData name="Clare Madgin" userId="c2b1d72c-4138-44d9-9404-37e89b42a657" providerId="ADAL" clId="{62B43869-20A7-4E35-985B-8802187C1776}" dt="2025-02-17T16:54:30.959" v="51" actId="478"/>
          <ac:picMkLst>
            <pc:docMk/>
            <pc:sldMk cId="1178930815" sldId="397"/>
            <ac:picMk id="5" creationId="{A09D44F3-86CF-2B59-36E1-1A49AA2F6A07}"/>
          </ac:picMkLst>
        </pc:picChg>
        <pc:picChg chg="del topLvl">
          <ac:chgData name="Clare Madgin" userId="c2b1d72c-4138-44d9-9404-37e89b42a657" providerId="ADAL" clId="{62B43869-20A7-4E35-985B-8802187C1776}" dt="2025-02-17T16:54:32.945" v="52" actId="478"/>
          <ac:picMkLst>
            <pc:docMk/>
            <pc:sldMk cId="1178930815" sldId="397"/>
            <ac:picMk id="6" creationId="{C3AEC6A6-DEB4-CA68-0382-A9E20598DA1D}"/>
          </ac:picMkLst>
        </pc:picChg>
      </pc:sldChg>
      <pc:sldChg chg="delSp modSp mod">
        <pc:chgData name="Clare Madgin" userId="c2b1d72c-4138-44d9-9404-37e89b42a657" providerId="ADAL" clId="{62B43869-20A7-4E35-985B-8802187C1776}" dt="2025-02-17T16:55:32.882" v="80" actId="478"/>
        <pc:sldMkLst>
          <pc:docMk/>
          <pc:sldMk cId="1936472170" sldId="398"/>
        </pc:sldMkLst>
        <pc:grpChg chg="del">
          <ac:chgData name="Clare Madgin" userId="c2b1d72c-4138-44d9-9404-37e89b42a657" providerId="ADAL" clId="{62B43869-20A7-4E35-985B-8802187C1776}" dt="2025-02-17T16:55:32.882" v="80" actId="478"/>
          <ac:grpSpMkLst>
            <pc:docMk/>
            <pc:sldMk cId="1936472170" sldId="398"/>
            <ac:grpSpMk id="3" creationId="{F2085BFC-9165-C33A-2AA6-99CA65DDA4C3}"/>
          </ac:grpSpMkLst>
        </pc:grpChg>
        <pc:graphicFrameChg chg="mod modGraphic">
          <ac:chgData name="Clare Madgin" userId="c2b1d72c-4138-44d9-9404-37e89b42a657" providerId="ADAL" clId="{62B43869-20A7-4E35-985B-8802187C1776}" dt="2025-02-17T16:55:26.484" v="78" actId="20577"/>
          <ac:graphicFrameMkLst>
            <pc:docMk/>
            <pc:sldMk cId="1936472170" sldId="398"/>
            <ac:graphicFrameMk id="2" creationId="{9F477D30-D9A6-CF89-70A8-890AEB55BA7E}"/>
          </ac:graphicFrameMkLst>
        </pc:graphicFrameChg>
        <pc:picChg chg="topLvl">
          <ac:chgData name="Clare Madgin" userId="c2b1d72c-4138-44d9-9404-37e89b42a657" providerId="ADAL" clId="{62B43869-20A7-4E35-985B-8802187C1776}" dt="2025-02-17T16:55:32.882" v="80" actId="478"/>
          <ac:picMkLst>
            <pc:docMk/>
            <pc:sldMk cId="1936472170" sldId="398"/>
            <ac:picMk id="4" creationId="{5B74F8C2-A634-D9F1-9DDF-59BCF45094F7}"/>
          </ac:picMkLst>
        </pc:picChg>
        <pc:picChg chg="del">
          <ac:chgData name="Clare Madgin" userId="c2b1d72c-4138-44d9-9404-37e89b42a657" providerId="ADAL" clId="{62B43869-20A7-4E35-985B-8802187C1776}" dt="2025-02-17T16:55:31.360" v="79" actId="478"/>
          <ac:picMkLst>
            <pc:docMk/>
            <pc:sldMk cId="1936472170" sldId="398"/>
            <ac:picMk id="5" creationId="{52F84243-943C-4BC1-1B23-4B65DAE10D72}"/>
          </ac:picMkLst>
        </pc:picChg>
        <pc:picChg chg="del topLvl">
          <ac:chgData name="Clare Madgin" userId="c2b1d72c-4138-44d9-9404-37e89b42a657" providerId="ADAL" clId="{62B43869-20A7-4E35-985B-8802187C1776}" dt="2025-02-17T16:55:32.882" v="80" actId="478"/>
          <ac:picMkLst>
            <pc:docMk/>
            <pc:sldMk cId="1936472170" sldId="398"/>
            <ac:picMk id="6" creationId="{577C8229-9BFD-18AF-239D-EBE97A478346}"/>
          </ac:picMkLst>
        </pc:picChg>
      </pc:sldChg>
      <pc:sldChg chg="delSp modSp mod">
        <pc:chgData name="Clare Madgin" userId="c2b1d72c-4138-44d9-9404-37e89b42a657" providerId="ADAL" clId="{62B43869-20A7-4E35-985B-8802187C1776}" dt="2025-02-17T16:55:57.985" v="88" actId="478"/>
        <pc:sldMkLst>
          <pc:docMk/>
          <pc:sldMk cId="2829290061" sldId="399"/>
        </pc:sldMkLst>
        <pc:grpChg chg="del">
          <ac:chgData name="Clare Madgin" userId="c2b1d72c-4138-44d9-9404-37e89b42a657" providerId="ADAL" clId="{62B43869-20A7-4E35-985B-8802187C1776}" dt="2025-02-17T16:55:57.985" v="88" actId="478"/>
          <ac:grpSpMkLst>
            <pc:docMk/>
            <pc:sldMk cId="2829290061" sldId="399"/>
            <ac:grpSpMk id="3" creationId="{34B1FA95-898D-B7D2-3122-4E468E69DC42}"/>
          </ac:grpSpMkLst>
        </pc:grpChg>
        <pc:graphicFrameChg chg="mod modGraphic">
          <ac:chgData name="Clare Madgin" userId="c2b1d72c-4138-44d9-9404-37e89b42a657" providerId="ADAL" clId="{62B43869-20A7-4E35-985B-8802187C1776}" dt="2025-02-17T16:55:50.247" v="86" actId="20577"/>
          <ac:graphicFrameMkLst>
            <pc:docMk/>
            <pc:sldMk cId="2829290061" sldId="399"/>
            <ac:graphicFrameMk id="2" creationId="{FA03421F-1D31-FBB5-4375-5662E2BE8969}"/>
          </ac:graphicFrameMkLst>
        </pc:graphicFrameChg>
        <pc:picChg chg="topLvl">
          <ac:chgData name="Clare Madgin" userId="c2b1d72c-4138-44d9-9404-37e89b42a657" providerId="ADAL" clId="{62B43869-20A7-4E35-985B-8802187C1776}" dt="2025-02-17T16:55:57.985" v="88" actId="478"/>
          <ac:picMkLst>
            <pc:docMk/>
            <pc:sldMk cId="2829290061" sldId="399"/>
            <ac:picMk id="4" creationId="{5ED642AC-E3FB-0AC9-2B1D-5DD7C59B12FA}"/>
          </ac:picMkLst>
        </pc:picChg>
        <pc:picChg chg="del">
          <ac:chgData name="Clare Madgin" userId="c2b1d72c-4138-44d9-9404-37e89b42a657" providerId="ADAL" clId="{62B43869-20A7-4E35-985B-8802187C1776}" dt="2025-02-17T16:55:56.288" v="87" actId="478"/>
          <ac:picMkLst>
            <pc:docMk/>
            <pc:sldMk cId="2829290061" sldId="399"/>
            <ac:picMk id="5" creationId="{BEF3E010-A1C9-0800-B1DA-24A0250B0130}"/>
          </ac:picMkLst>
        </pc:picChg>
        <pc:picChg chg="del topLvl">
          <ac:chgData name="Clare Madgin" userId="c2b1d72c-4138-44d9-9404-37e89b42a657" providerId="ADAL" clId="{62B43869-20A7-4E35-985B-8802187C1776}" dt="2025-02-17T16:55:57.985" v="88" actId="478"/>
          <ac:picMkLst>
            <pc:docMk/>
            <pc:sldMk cId="2829290061" sldId="399"/>
            <ac:picMk id="6" creationId="{6A3AF4BB-717E-79E2-D9BA-9519ED21873E}"/>
          </ac:picMkLst>
        </pc:picChg>
      </pc:sldChg>
      <pc:sldChg chg="delSp modSp mod">
        <pc:chgData name="Clare Madgin" userId="c2b1d72c-4138-44d9-9404-37e89b42a657" providerId="ADAL" clId="{62B43869-20A7-4E35-985B-8802187C1776}" dt="2025-02-17T16:56:11.562" v="92" actId="478"/>
        <pc:sldMkLst>
          <pc:docMk/>
          <pc:sldMk cId="2079649884" sldId="400"/>
        </pc:sldMkLst>
        <pc:grpChg chg="del">
          <ac:chgData name="Clare Madgin" userId="c2b1d72c-4138-44d9-9404-37e89b42a657" providerId="ADAL" clId="{62B43869-20A7-4E35-985B-8802187C1776}" dt="2025-02-17T16:56:11.562" v="92" actId="478"/>
          <ac:grpSpMkLst>
            <pc:docMk/>
            <pc:sldMk cId="2079649884" sldId="400"/>
            <ac:grpSpMk id="3" creationId="{A6593C58-4C77-2AEA-558C-615AD0B1F2AD}"/>
          </ac:grpSpMkLst>
        </pc:grpChg>
        <pc:graphicFrameChg chg="mod modGraphic">
          <ac:chgData name="Clare Madgin" userId="c2b1d72c-4138-44d9-9404-37e89b42a657" providerId="ADAL" clId="{62B43869-20A7-4E35-985B-8802187C1776}" dt="2025-02-17T16:56:04.481" v="90" actId="20577"/>
          <ac:graphicFrameMkLst>
            <pc:docMk/>
            <pc:sldMk cId="2079649884" sldId="400"/>
            <ac:graphicFrameMk id="4" creationId="{DADBDF7E-82A3-F784-59C8-162892BB1317}"/>
          </ac:graphicFrameMkLst>
        </pc:graphicFrameChg>
        <pc:picChg chg="topLvl">
          <ac:chgData name="Clare Madgin" userId="c2b1d72c-4138-44d9-9404-37e89b42a657" providerId="ADAL" clId="{62B43869-20A7-4E35-985B-8802187C1776}" dt="2025-02-17T16:56:11.562" v="92" actId="478"/>
          <ac:picMkLst>
            <pc:docMk/>
            <pc:sldMk cId="2079649884" sldId="400"/>
            <ac:picMk id="7" creationId="{D9645D61-F9DB-BC64-75A7-A16DCF8DF814}"/>
          </ac:picMkLst>
        </pc:picChg>
        <pc:picChg chg="del">
          <ac:chgData name="Clare Madgin" userId="c2b1d72c-4138-44d9-9404-37e89b42a657" providerId="ADAL" clId="{62B43869-20A7-4E35-985B-8802187C1776}" dt="2025-02-17T16:56:09.949" v="91" actId="478"/>
          <ac:picMkLst>
            <pc:docMk/>
            <pc:sldMk cId="2079649884" sldId="400"/>
            <ac:picMk id="8" creationId="{EF138E18-CCC7-FE90-08CD-5821A757AC0B}"/>
          </ac:picMkLst>
        </pc:picChg>
        <pc:picChg chg="del topLvl">
          <ac:chgData name="Clare Madgin" userId="c2b1d72c-4138-44d9-9404-37e89b42a657" providerId="ADAL" clId="{62B43869-20A7-4E35-985B-8802187C1776}" dt="2025-02-17T16:56:11.562" v="92" actId="478"/>
          <ac:picMkLst>
            <pc:docMk/>
            <pc:sldMk cId="2079649884" sldId="400"/>
            <ac:picMk id="9" creationId="{532CAF39-932F-0879-6D6C-B30CE8BCA204}"/>
          </ac:picMkLst>
        </pc:picChg>
      </pc:sldChg>
      <pc:sldChg chg="delSp mod">
        <pc:chgData name="Clare Madgin" userId="c2b1d72c-4138-44d9-9404-37e89b42a657" providerId="ADAL" clId="{62B43869-20A7-4E35-985B-8802187C1776}" dt="2025-02-17T16:58:47.073" v="140" actId="478"/>
        <pc:sldMkLst>
          <pc:docMk/>
          <pc:sldMk cId="3163197851" sldId="407"/>
        </pc:sldMkLst>
        <pc:grpChg chg="del">
          <ac:chgData name="Clare Madgin" userId="c2b1d72c-4138-44d9-9404-37e89b42a657" providerId="ADAL" clId="{62B43869-20A7-4E35-985B-8802187C1776}" dt="2025-02-17T16:58:47.073" v="140" actId="478"/>
          <ac:grpSpMkLst>
            <pc:docMk/>
            <pc:sldMk cId="3163197851" sldId="407"/>
            <ac:grpSpMk id="7" creationId="{D030BE87-0A97-BA59-74B3-377D5C210A0E}"/>
          </ac:grpSpMkLst>
        </pc:grpChg>
        <pc:picChg chg="topLvl">
          <ac:chgData name="Clare Madgin" userId="c2b1d72c-4138-44d9-9404-37e89b42a657" providerId="ADAL" clId="{62B43869-20A7-4E35-985B-8802187C1776}" dt="2025-02-17T16:58:47.073" v="140" actId="478"/>
          <ac:picMkLst>
            <pc:docMk/>
            <pc:sldMk cId="3163197851" sldId="407"/>
            <ac:picMk id="8" creationId="{37D3B240-A6FA-B955-F381-6120EE923AF5}"/>
          </ac:picMkLst>
        </pc:picChg>
        <pc:picChg chg="del">
          <ac:chgData name="Clare Madgin" userId="c2b1d72c-4138-44d9-9404-37e89b42a657" providerId="ADAL" clId="{62B43869-20A7-4E35-985B-8802187C1776}" dt="2025-02-17T16:58:45.443" v="139" actId="478"/>
          <ac:picMkLst>
            <pc:docMk/>
            <pc:sldMk cId="3163197851" sldId="407"/>
            <ac:picMk id="9" creationId="{A345B872-349B-0565-EBFF-8EDEA6B68FE0}"/>
          </ac:picMkLst>
        </pc:picChg>
        <pc:picChg chg="del topLvl">
          <ac:chgData name="Clare Madgin" userId="c2b1d72c-4138-44d9-9404-37e89b42a657" providerId="ADAL" clId="{62B43869-20A7-4E35-985B-8802187C1776}" dt="2025-02-17T16:58:47.073" v="140" actId="478"/>
          <ac:picMkLst>
            <pc:docMk/>
            <pc:sldMk cId="3163197851" sldId="407"/>
            <ac:picMk id="10" creationId="{CF9D56EE-2DEA-930D-6C21-48DE9CF17E04}"/>
          </ac:picMkLst>
        </pc:picChg>
      </pc:sldChg>
      <pc:sldChg chg="delSp mod">
        <pc:chgData name="Clare Madgin" userId="c2b1d72c-4138-44d9-9404-37e89b42a657" providerId="ADAL" clId="{62B43869-20A7-4E35-985B-8802187C1776}" dt="2025-02-17T16:58:52.864" v="142" actId="478"/>
        <pc:sldMkLst>
          <pc:docMk/>
          <pc:sldMk cId="426915170" sldId="409"/>
        </pc:sldMkLst>
        <pc:grpChg chg="del">
          <ac:chgData name="Clare Madgin" userId="c2b1d72c-4138-44d9-9404-37e89b42a657" providerId="ADAL" clId="{62B43869-20A7-4E35-985B-8802187C1776}" dt="2025-02-17T16:58:52.864" v="142" actId="478"/>
          <ac:grpSpMkLst>
            <pc:docMk/>
            <pc:sldMk cId="426915170" sldId="409"/>
            <ac:grpSpMk id="4" creationId="{D47452DE-1FDE-0A67-DA20-0157366C6119}"/>
          </ac:grpSpMkLst>
        </pc:grpChg>
        <pc:picChg chg="topLvl">
          <ac:chgData name="Clare Madgin" userId="c2b1d72c-4138-44d9-9404-37e89b42a657" providerId="ADAL" clId="{62B43869-20A7-4E35-985B-8802187C1776}" dt="2025-02-17T16:58:52.864" v="142" actId="478"/>
          <ac:picMkLst>
            <pc:docMk/>
            <pc:sldMk cId="426915170" sldId="409"/>
            <ac:picMk id="5" creationId="{2D8ADA18-63D2-0400-1042-C62F4EC6A33C}"/>
          </ac:picMkLst>
        </pc:picChg>
        <pc:picChg chg="del">
          <ac:chgData name="Clare Madgin" userId="c2b1d72c-4138-44d9-9404-37e89b42a657" providerId="ADAL" clId="{62B43869-20A7-4E35-985B-8802187C1776}" dt="2025-02-17T16:58:51.346" v="141" actId="478"/>
          <ac:picMkLst>
            <pc:docMk/>
            <pc:sldMk cId="426915170" sldId="409"/>
            <ac:picMk id="7" creationId="{8DBC6228-F8AE-2DAC-7139-8967C52CF7BD}"/>
          </ac:picMkLst>
        </pc:picChg>
        <pc:picChg chg="del topLvl">
          <ac:chgData name="Clare Madgin" userId="c2b1d72c-4138-44d9-9404-37e89b42a657" providerId="ADAL" clId="{62B43869-20A7-4E35-985B-8802187C1776}" dt="2025-02-17T16:58:52.864" v="142" actId="478"/>
          <ac:picMkLst>
            <pc:docMk/>
            <pc:sldMk cId="426915170" sldId="409"/>
            <ac:picMk id="8" creationId="{EA1E3ED1-60DE-87F8-AC92-DF598E656E33}"/>
          </ac:picMkLst>
        </pc:picChg>
      </pc:sldChg>
      <pc:sldChg chg="addSp delSp modSp mod">
        <pc:chgData name="Clare Madgin" userId="c2b1d72c-4138-44d9-9404-37e89b42a657" providerId="ADAL" clId="{62B43869-20A7-4E35-985B-8802187C1776}" dt="2025-02-17T16:56:34.594" v="103" actId="478"/>
        <pc:sldMkLst>
          <pc:docMk/>
          <pc:sldMk cId="3768918148" sldId="410"/>
        </pc:sldMkLst>
        <pc:grpChg chg="add del">
          <ac:chgData name="Clare Madgin" userId="c2b1d72c-4138-44d9-9404-37e89b42a657" providerId="ADAL" clId="{62B43869-20A7-4E35-985B-8802187C1776}" dt="2025-02-17T16:56:34.594" v="103" actId="478"/>
          <ac:grpSpMkLst>
            <pc:docMk/>
            <pc:sldMk cId="3768918148" sldId="410"/>
            <ac:grpSpMk id="3" creationId="{7A09EA86-A314-32E1-9417-163B4AEFA026}"/>
          </ac:grpSpMkLst>
        </pc:grpChg>
        <pc:graphicFrameChg chg="mod modGraphic">
          <ac:chgData name="Clare Madgin" userId="c2b1d72c-4138-44d9-9404-37e89b42a657" providerId="ADAL" clId="{62B43869-20A7-4E35-985B-8802187C1776}" dt="2025-02-17T16:56:24.498" v="99" actId="113"/>
          <ac:graphicFrameMkLst>
            <pc:docMk/>
            <pc:sldMk cId="3768918148" sldId="410"/>
            <ac:graphicFrameMk id="4" creationId="{616A555F-900E-9BD0-75F3-71DDC27051C8}"/>
          </ac:graphicFrameMkLst>
        </pc:graphicFrameChg>
        <pc:picChg chg="topLvl">
          <ac:chgData name="Clare Madgin" userId="c2b1d72c-4138-44d9-9404-37e89b42a657" providerId="ADAL" clId="{62B43869-20A7-4E35-985B-8802187C1776}" dt="2025-02-17T16:56:34.594" v="103" actId="478"/>
          <ac:picMkLst>
            <pc:docMk/>
            <pc:sldMk cId="3768918148" sldId="410"/>
            <ac:picMk id="7" creationId="{43BE841A-9290-DE9A-43BE-BF4E2998C439}"/>
          </ac:picMkLst>
        </pc:picChg>
        <pc:picChg chg="del">
          <ac:chgData name="Clare Madgin" userId="c2b1d72c-4138-44d9-9404-37e89b42a657" providerId="ADAL" clId="{62B43869-20A7-4E35-985B-8802187C1776}" dt="2025-02-17T16:56:28.418" v="100" actId="478"/>
          <ac:picMkLst>
            <pc:docMk/>
            <pc:sldMk cId="3768918148" sldId="410"/>
            <ac:picMk id="8" creationId="{4AB51FC9-4F90-823C-092F-D8FC446433DB}"/>
          </ac:picMkLst>
        </pc:picChg>
        <pc:picChg chg="del topLvl">
          <ac:chgData name="Clare Madgin" userId="c2b1d72c-4138-44d9-9404-37e89b42a657" providerId="ADAL" clId="{62B43869-20A7-4E35-985B-8802187C1776}" dt="2025-02-17T16:56:34.594" v="103" actId="478"/>
          <ac:picMkLst>
            <pc:docMk/>
            <pc:sldMk cId="3768918148" sldId="410"/>
            <ac:picMk id="9" creationId="{4F89C47D-F2CE-17CC-1435-C7ACAD114314}"/>
          </ac:picMkLst>
        </pc:picChg>
      </pc:sldChg>
      <pc:sldChg chg="delSp mod">
        <pc:chgData name="Clare Madgin" userId="c2b1d72c-4138-44d9-9404-37e89b42a657" providerId="ADAL" clId="{62B43869-20A7-4E35-985B-8802187C1776}" dt="2025-02-17T16:56:46.163" v="105" actId="478"/>
        <pc:sldMkLst>
          <pc:docMk/>
          <pc:sldMk cId="1597732549" sldId="411"/>
        </pc:sldMkLst>
        <pc:grpChg chg="del">
          <ac:chgData name="Clare Madgin" userId="c2b1d72c-4138-44d9-9404-37e89b42a657" providerId="ADAL" clId="{62B43869-20A7-4E35-985B-8802187C1776}" dt="2025-02-17T16:56:46.163" v="105" actId="478"/>
          <ac:grpSpMkLst>
            <pc:docMk/>
            <pc:sldMk cId="1597732549" sldId="411"/>
            <ac:grpSpMk id="3" creationId="{304AE082-6FCA-6FDB-51F5-4941362E44A0}"/>
          </ac:grpSpMkLst>
        </pc:grpChg>
        <pc:picChg chg="topLvl">
          <ac:chgData name="Clare Madgin" userId="c2b1d72c-4138-44d9-9404-37e89b42a657" providerId="ADAL" clId="{62B43869-20A7-4E35-985B-8802187C1776}" dt="2025-02-17T16:56:46.163" v="105" actId="478"/>
          <ac:picMkLst>
            <pc:docMk/>
            <pc:sldMk cId="1597732549" sldId="411"/>
            <ac:picMk id="7" creationId="{0812CFE3-F4E4-8BCF-67ED-9424807C3F9F}"/>
          </ac:picMkLst>
        </pc:picChg>
        <pc:picChg chg="del">
          <ac:chgData name="Clare Madgin" userId="c2b1d72c-4138-44d9-9404-37e89b42a657" providerId="ADAL" clId="{62B43869-20A7-4E35-985B-8802187C1776}" dt="2025-02-17T16:56:44.433" v="104" actId="478"/>
          <ac:picMkLst>
            <pc:docMk/>
            <pc:sldMk cId="1597732549" sldId="411"/>
            <ac:picMk id="8" creationId="{D0EC985B-C249-3D2D-6774-69D775D44E93}"/>
          </ac:picMkLst>
        </pc:picChg>
        <pc:picChg chg="del topLvl">
          <ac:chgData name="Clare Madgin" userId="c2b1d72c-4138-44d9-9404-37e89b42a657" providerId="ADAL" clId="{62B43869-20A7-4E35-985B-8802187C1776}" dt="2025-02-17T16:56:46.163" v="105" actId="478"/>
          <ac:picMkLst>
            <pc:docMk/>
            <pc:sldMk cId="1597732549" sldId="411"/>
            <ac:picMk id="9" creationId="{AD6C4006-66DD-D1BD-594A-3B74598DF9FD}"/>
          </ac:picMkLst>
        </pc:picChg>
      </pc:sldChg>
      <pc:sldChg chg="delSp mod">
        <pc:chgData name="Clare Madgin" userId="c2b1d72c-4138-44d9-9404-37e89b42a657" providerId="ADAL" clId="{62B43869-20A7-4E35-985B-8802187C1776}" dt="2025-02-17T16:56:53.194" v="107" actId="478"/>
        <pc:sldMkLst>
          <pc:docMk/>
          <pc:sldMk cId="2411226510" sldId="412"/>
        </pc:sldMkLst>
        <pc:grpChg chg="del">
          <ac:chgData name="Clare Madgin" userId="c2b1d72c-4138-44d9-9404-37e89b42a657" providerId="ADAL" clId="{62B43869-20A7-4E35-985B-8802187C1776}" dt="2025-02-17T16:56:53.194" v="107" actId="478"/>
          <ac:grpSpMkLst>
            <pc:docMk/>
            <pc:sldMk cId="2411226510" sldId="412"/>
            <ac:grpSpMk id="3" creationId="{96A54724-DE48-9870-C5B2-A2DACAB40949}"/>
          </ac:grpSpMkLst>
        </pc:grpChg>
        <pc:picChg chg="topLvl">
          <ac:chgData name="Clare Madgin" userId="c2b1d72c-4138-44d9-9404-37e89b42a657" providerId="ADAL" clId="{62B43869-20A7-4E35-985B-8802187C1776}" dt="2025-02-17T16:56:53.194" v="107" actId="478"/>
          <ac:picMkLst>
            <pc:docMk/>
            <pc:sldMk cId="2411226510" sldId="412"/>
            <ac:picMk id="7" creationId="{494BCA5E-7291-8DC8-1158-2C4EF7325D65}"/>
          </ac:picMkLst>
        </pc:picChg>
        <pc:picChg chg="del">
          <ac:chgData name="Clare Madgin" userId="c2b1d72c-4138-44d9-9404-37e89b42a657" providerId="ADAL" clId="{62B43869-20A7-4E35-985B-8802187C1776}" dt="2025-02-17T16:56:51.532" v="106" actId="478"/>
          <ac:picMkLst>
            <pc:docMk/>
            <pc:sldMk cId="2411226510" sldId="412"/>
            <ac:picMk id="8" creationId="{A3D7FCF0-69CE-54E5-137B-F2F1397C8A5B}"/>
          </ac:picMkLst>
        </pc:picChg>
        <pc:picChg chg="del topLvl">
          <ac:chgData name="Clare Madgin" userId="c2b1d72c-4138-44d9-9404-37e89b42a657" providerId="ADAL" clId="{62B43869-20A7-4E35-985B-8802187C1776}" dt="2025-02-17T16:56:53.194" v="107" actId="478"/>
          <ac:picMkLst>
            <pc:docMk/>
            <pc:sldMk cId="2411226510" sldId="412"/>
            <ac:picMk id="9" creationId="{65CE4E8E-0421-EDEB-0307-06A0D47B7F7A}"/>
          </ac:picMkLst>
        </pc:picChg>
      </pc:sldChg>
      <pc:sldChg chg="delSp modSp mod">
        <pc:chgData name="Clare Madgin" userId="c2b1d72c-4138-44d9-9404-37e89b42a657" providerId="ADAL" clId="{62B43869-20A7-4E35-985B-8802187C1776}" dt="2025-02-17T16:57:00.941" v="111" actId="20577"/>
        <pc:sldMkLst>
          <pc:docMk/>
          <pc:sldMk cId="3184797305" sldId="413"/>
        </pc:sldMkLst>
        <pc:grpChg chg="del">
          <ac:chgData name="Clare Madgin" userId="c2b1d72c-4138-44d9-9404-37e89b42a657" providerId="ADAL" clId="{62B43869-20A7-4E35-985B-8802187C1776}" dt="2025-02-17T16:56:57.585" v="109" actId="478"/>
          <ac:grpSpMkLst>
            <pc:docMk/>
            <pc:sldMk cId="3184797305" sldId="413"/>
            <ac:grpSpMk id="3" creationId="{4E1ABB3D-50AE-8795-E51F-32FC8BFC8476}"/>
          </ac:grpSpMkLst>
        </pc:grpChg>
        <pc:graphicFrameChg chg="modGraphic">
          <ac:chgData name="Clare Madgin" userId="c2b1d72c-4138-44d9-9404-37e89b42a657" providerId="ADAL" clId="{62B43869-20A7-4E35-985B-8802187C1776}" dt="2025-02-17T16:57:00.941" v="111" actId="20577"/>
          <ac:graphicFrameMkLst>
            <pc:docMk/>
            <pc:sldMk cId="3184797305" sldId="413"/>
            <ac:graphicFrameMk id="4" creationId="{9979BE32-A130-3568-0F36-DE722069BFB1}"/>
          </ac:graphicFrameMkLst>
        </pc:graphicFrameChg>
        <pc:picChg chg="topLvl">
          <ac:chgData name="Clare Madgin" userId="c2b1d72c-4138-44d9-9404-37e89b42a657" providerId="ADAL" clId="{62B43869-20A7-4E35-985B-8802187C1776}" dt="2025-02-17T16:56:57.585" v="109" actId="478"/>
          <ac:picMkLst>
            <pc:docMk/>
            <pc:sldMk cId="3184797305" sldId="413"/>
            <ac:picMk id="7" creationId="{2C69D4B1-C73B-75DF-57F8-C346E461DEA7}"/>
          </ac:picMkLst>
        </pc:picChg>
        <pc:picChg chg="del">
          <ac:chgData name="Clare Madgin" userId="c2b1d72c-4138-44d9-9404-37e89b42a657" providerId="ADAL" clId="{62B43869-20A7-4E35-985B-8802187C1776}" dt="2025-02-17T16:56:55.921" v="108" actId="478"/>
          <ac:picMkLst>
            <pc:docMk/>
            <pc:sldMk cId="3184797305" sldId="413"/>
            <ac:picMk id="8" creationId="{7594D4DF-C516-795B-6C5B-547BC3AE11C9}"/>
          </ac:picMkLst>
        </pc:picChg>
        <pc:picChg chg="del topLvl">
          <ac:chgData name="Clare Madgin" userId="c2b1d72c-4138-44d9-9404-37e89b42a657" providerId="ADAL" clId="{62B43869-20A7-4E35-985B-8802187C1776}" dt="2025-02-17T16:56:57.585" v="109" actId="478"/>
          <ac:picMkLst>
            <pc:docMk/>
            <pc:sldMk cId="3184797305" sldId="413"/>
            <ac:picMk id="9" creationId="{4F703F0D-22E3-908B-D35C-397EAFE4C153}"/>
          </ac:picMkLst>
        </pc:picChg>
      </pc:sldChg>
      <pc:sldChg chg="delSp modSp mod">
        <pc:chgData name="Clare Madgin" userId="c2b1d72c-4138-44d9-9404-37e89b42a657" providerId="ADAL" clId="{62B43869-20A7-4E35-985B-8802187C1776}" dt="2025-02-17T16:57:14.531" v="115" actId="478"/>
        <pc:sldMkLst>
          <pc:docMk/>
          <pc:sldMk cId="74842188" sldId="414"/>
        </pc:sldMkLst>
        <pc:grpChg chg="del">
          <ac:chgData name="Clare Madgin" userId="c2b1d72c-4138-44d9-9404-37e89b42a657" providerId="ADAL" clId="{62B43869-20A7-4E35-985B-8802187C1776}" dt="2025-02-17T16:57:14.531" v="115" actId="478"/>
          <ac:grpSpMkLst>
            <pc:docMk/>
            <pc:sldMk cId="74842188" sldId="414"/>
            <ac:grpSpMk id="3" creationId="{5A12B2D2-669C-FA8D-8C4C-46287DB9F178}"/>
          </ac:grpSpMkLst>
        </pc:grpChg>
        <pc:graphicFrameChg chg="mod modGraphic">
          <ac:chgData name="Clare Madgin" userId="c2b1d72c-4138-44d9-9404-37e89b42a657" providerId="ADAL" clId="{62B43869-20A7-4E35-985B-8802187C1776}" dt="2025-02-17T16:57:08.676" v="113" actId="20577"/>
          <ac:graphicFrameMkLst>
            <pc:docMk/>
            <pc:sldMk cId="74842188" sldId="414"/>
            <ac:graphicFrameMk id="4" creationId="{C3E43821-1E11-E3E3-46D2-FD63C268FCE2}"/>
          </ac:graphicFrameMkLst>
        </pc:graphicFrameChg>
        <pc:picChg chg="topLvl">
          <ac:chgData name="Clare Madgin" userId="c2b1d72c-4138-44d9-9404-37e89b42a657" providerId="ADAL" clId="{62B43869-20A7-4E35-985B-8802187C1776}" dt="2025-02-17T16:57:14.531" v="115" actId="478"/>
          <ac:picMkLst>
            <pc:docMk/>
            <pc:sldMk cId="74842188" sldId="414"/>
            <ac:picMk id="7" creationId="{40A8830C-E0EE-BEDA-D42A-99B1073E9C6B}"/>
          </ac:picMkLst>
        </pc:picChg>
        <pc:picChg chg="del">
          <ac:chgData name="Clare Madgin" userId="c2b1d72c-4138-44d9-9404-37e89b42a657" providerId="ADAL" clId="{62B43869-20A7-4E35-985B-8802187C1776}" dt="2025-02-17T16:57:12.784" v="114" actId="478"/>
          <ac:picMkLst>
            <pc:docMk/>
            <pc:sldMk cId="74842188" sldId="414"/>
            <ac:picMk id="8" creationId="{F4CA2E30-5FD3-438B-3007-608C9C4018BB}"/>
          </ac:picMkLst>
        </pc:picChg>
        <pc:picChg chg="del topLvl">
          <ac:chgData name="Clare Madgin" userId="c2b1d72c-4138-44d9-9404-37e89b42a657" providerId="ADAL" clId="{62B43869-20A7-4E35-985B-8802187C1776}" dt="2025-02-17T16:57:14.531" v="115" actId="478"/>
          <ac:picMkLst>
            <pc:docMk/>
            <pc:sldMk cId="74842188" sldId="414"/>
            <ac:picMk id="9" creationId="{22135209-E9C1-50B3-7F5D-9B6CC951FCA5}"/>
          </ac:picMkLst>
        </pc:picChg>
      </pc:sldChg>
      <pc:sldChg chg="delSp mod">
        <pc:chgData name="Clare Madgin" userId="c2b1d72c-4138-44d9-9404-37e89b42a657" providerId="ADAL" clId="{62B43869-20A7-4E35-985B-8802187C1776}" dt="2025-02-17T16:57:23.152" v="117" actId="478"/>
        <pc:sldMkLst>
          <pc:docMk/>
          <pc:sldMk cId="1241414202" sldId="415"/>
        </pc:sldMkLst>
        <pc:grpChg chg="del">
          <ac:chgData name="Clare Madgin" userId="c2b1d72c-4138-44d9-9404-37e89b42a657" providerId="ADAL" clId="{62B43869-20A7-4E35-985B-8802187C1776}" dt="2025-02-17T16:57:23.152" v="117" actId="478"/>
          <ac:grpSpMkLst>
            <pc:docMk/>
            <pc:sldMk cId="1241414202" sldId="415"/>
            <ac:grpSpMk id="3" creationId="{F775C4B8-1FD7-6311-EA60-50FBE627F90C}"/>
          </ac:grpSpMkLst>
        </pc:grpChg>
        <pc:picChg chg="topLvl">
          <ac:chgData name="Clare Madgin" userId="c2b1d72c-4138-44d9-9404-37e89b42a657" providerId="ADAL" clId="{62B43869-20A7-4E35-985B-8802187C1776}" dt="2025-02-17T16:57:23.152" v="117" actId="478"/>
          <ac:picMkLst>
            <pc:docMk/>
            <pc:sldMk cId="1241414202" sldId="415"/>
            <ac:picMk id="7" creationId="{0CBAB303-71B8-6B1E-BDF3-6B76950FBBB5}"/>
          </ac:picMkLst>
        </pc:picChg>
        <pc:picChg chg="del">
          <ac:chgData name="Clare Madgin" userId="c2b1d72c-4138-44d9-9404-37e89b42a657" providerId="ADAL" clId="{62B43869-20A7-4E35-985B-8802187C1776}" dt="2025-02-17T16:57:21.375" v="116" actId="478"/>
          <ac:picMkLst>
            <pc:docMk/>
            <pc:sldMk cId="1241414202" sldId="415"/>
            <ac:picMk id="8" creationId="{C07C7563-214D-E648-60FE-997E297072A6}"/>
          </ac:picMkLst>
        </pc:picChg>
        <pc:picChg chg="del topLvl">
          <ac:chgData name="Clare Madgin" userId="c2b1d72c-4138-44d9-9404-37e89b42a657" providerId="ADAL" clId="{62B43869-20A7-4E35-985B-8802187C1776}" dt="2025-02-17T16:57:23.152" v="117" actId="478"/>
          <ac:picMkLst>
            <pc:docMk/>
            <pc:sldMk cId="1241414202" sldId="415"/>
            <ac:picMk id="9" creationId="{97F80690-6F3C-9C68-FF88-9D9CFC4B95A8}"/>
          </ac:picMkLst>
        </pc:picChg>
      </pc:sldChg>
      <pc:sldChg chg="delSp mod">
        <pc:chgData name="Clare Madgin" userId="c2b1d72c-4138-44d9-9404-37e89b42a657" providerId="ADAL" clId="{62B43869-20A7-4E35-985B-8802187C1776}" dt="2025-02-17T16:57:30.001" v="119" actId="478"/>
        <pc:sldMkLst>
          <pc:docMk/>
          <pc:sldMk cId="1752023257" sldId="416"/>
        </pc:sldMkLst>
        <pc:grpChg chg="del">
          <ac:chgData name="Clare Madgin" userId="c2b1d72c-4138-44d9-9404-37e89b42a657" providerId="ADAL" clId="{62B43869-20A7-4E35-985B-8802187C1776}" dt="2025-02-17T16:57:30.001" v="119" actId="478"/>
          <ac:grpSpMkLst>
            <pc:docMk/>
            <pc:sldMk cId="1752023257" sldId="416"/>
            <ac:grpSpMk id="3" creationId="{A60916ED-41FA-89A9-59BE-E6B55D532C22}"/>
          </ac:grpSpMkLst>
        </pc:grpChg>
        <pc:picChg chg="topLvl">
          <ac:chgData name="Clare Madgin" userId="c2b1d72c-4138-44d9-9404-37e89b42a657" providerId="ADAL" clId="{62B43869-20A7-4E35-985B-8802187C1776}" dt="2025-02-17T16:57:30.001" v="119" actId="478"/>
          <ac:picMkLst>
            <pc:docMk/>
            <pc:sldMk cId="1752023257" sldId="416"/>
            <ac:picMk id="7" creationId="{61CA4855-D629-DFCD-9B9F-08CEFEF99B55}"/>
          </ac:picMkLst>
        </pc:picChg>
        <pc:picChg chg="del">
          <ac:chgData name="Clare Madgin" userId="c2b1d72c-4138-44d9-9404-37e89b42a657" providerId="ADAL" clId="{62B43869-20A7-4E35-985B-8802187C1776}" dt="2025-02-17T16:57:28.050" v="118" actId="478"/>
          <ac:picMkLst>
            <pc:docMk/>
            <pc:sldMk cId="1752023257" sldId="416"/>
            <ac:picMk id="8" creationId="{8F350187-06B0-244E-9280-728672283A2E}"/>
          </ac:picMkLst>
        </pc:picChg>
        <pc:picChg chg="del topLvl">
          <ac:chgData name="Clare Madgin" userId="c2b1d72c-4138-44d9-9404-37e89b42a657" providerId="ADAL" clId="{62B43869-20A7-4E35-985B-8802187C1776}" dt="2025-02-17T16:57:30.001" v="119" actId="478"/>
          <ac:picMkLst>
            <pc:docMk/>
            <pc:sldMk cId="1752023257" sldId="416"/>
            <ac:picMk id="9" creationId="{F14221A6-65E0-D100-7DDC-33E8261E1393}"/>
          </ac:picMkLst>
        </pc:picChg>
      </pc:sldChg>
      <pc:sldChg chg="delSp modSp mod">
        <pc:chgData name="Clare Madgin" userId="c2b1d72c-4138-44d9-9404-37e89b42a657" providerId="ADAL" clId="{62B43869-20A7-4E35-985B-8802187C1776}" dt="2025-02-17T16:57:40.646" v="122"/>
        <pc:sldMkLst>
          <pc:docMk/>
          <pc:sldMk cId="1452474253" sldId="417"/>
        </pc:sldMkLst>
        <pc:grpChg chg="del">
          <ac:chgData name="Clare Madgin" userId="c2b1d72c-4138-44d9-9404-37e89b42a657" providerId="ADAL" clId="{62B43869-20A7-4E35-985B-8802187C1776}" dt="2025-02-17T16:57:35.553" v="121" actId="478"/>
          <ac:grpSpMkLst>
            <pc:docMk/>
            <pc:sldMk cId="1452474253" sldId="417"/>
            <ac:grpSpMk id="3" creationId="{4E5DB913-AE61-09CB-E4BD-D57067921A43}"/>
          </ac:grpSpMkLst>
        </pc:grpChg>
        <pc:graphicFrameChg chg="mod">
          <ac:chgData name="Clare Madgin" userId="c2b1d72c-4138-44d9-9404-37e89b42a657" providerId="ADAL" clId="{62B43869-20A7-4E35-985B-8802187C1776}" dt="2025-02-17T16:57:40.646" v="122"/>
          <ac:graphicFrameMkLst>
            <pc:docMk/>
            <pc:sldMk cId="1452474253" sldId="417"/>
            <ac:graphicFrameMk id="4" creationId="{CE6DAACB-D749-6520-32BC-5639F7CBAD16}"/>
          </ac:graphicFrameMkLst>
        </pc:graphicFrameChg>
        <pc:picChg chg="topLvl">
          <ac:chgData name="Clare Madgin" userId="c2b1d72c-4138-44d9-9404-37e89b42a657" providerId="ADAL" clId="{62B43869-20A7-4E35-985B-8802187C1776}" dt="2025-02-17T16:57:35.553" v="121" actId="478"/>
          <ac:picMkLst>
            <pc:docMk/>
            <pc:sldMk cId="1452474253" sldId="417"/>
            <ac:picMk id="7" creationId="{FFEFF8A0-7CF9-1E52-7179-7D7680AEEDF5}"/>
          </ac:picMkLst>
        </pc:picChg>
        <pc:picChg chg="del">
          <ac:chgData name="Clare Madgin" userId="c2b1d72c-4138-44d9-9404-37e89b42a657" providerId="ADAL" clId="{62B43869-20A7-4E35-985B-8802187C1776}" dt="2025-02-17T16:57:33.753" v="120" actId="478"/>
          <ac:picMkLst>
            <pc:docMk/>
            <pc:sldMk cId="1452474253" sldId="417"/>
            <ac:picMk id="8" creationId="{A1C18FE4-060B-AF56-A54B-38D680C9F30E}"/>
          </ac:picMkLst>
        </pc:picChg>
        <pc:picChg chg="del topLvl">
          <ac:chgData name="Clare Madgin" userId="c2b1d72c-4138-44d9-9404-37e89b42a657" providerId="ADAL" clId="{62B43869-20A7-4E35-985B-8802187C1776}" dt="2025-02-17T16:57:35.553" v="121" actId="478"/>
          <ac:picMkLst>
            <pc:docMk/>
            <pc:sldMk cId="1452474253" sldId="417"/>
            <ac:picMk id="9" creationId="{91F4C902-3E40-10CD-E4C1-14B39EF0AF33}"/>
          </ac:picMkLst>
        </pc:picChg>
      </pc:sldChg>
      <pc:sldChg chg="delSp modSp mod">
        <pc:chgData name="Clare Madgin" userId="c2b1d72c-4138-44d9-9404-37e89b42a657" providerId="ADAL" clId="{62B43869-20A7-4E35-985B-8802187C1776}" dt="2025-02-17T16:57:55.527" v="126" actId="478"/>
        <pc:sldMkLst>
          <pc:docMk/>
          <pc:sldMk cId="599192351" sldId="418"/>
        </pc:sldMkLst>
        <pc:grpChg chg="del">
          <ac:chgData name="Clare Madgin" userId="c2b1d72c-4138-44d9-9404-37e89b42a657" providerId="ADAL" clId="{62B43869-20A7-4E35-985B-8802187C1776}" dt="2025-02-17T16:57:55.527" v="126" actId="478"/>
          <ac:grpSpMkLst>
            <pc:docMk/>
            <pc:sldMk cId="599192351" sldId="418"/>
            <ac:grpSpMk id="3" creationId="{DE0CA763-FA06-50C3-2180-0A68B08A691A}"/>
          </ac:grpSpMkLst>
        </pc:grpChg>
        <pc:graphicFrameChg chg="mod modGraphic">
          <ac:chgData name="Clare Madgin" userId="c2b1d72c-4138-44d9-9404-37e89b42a657" providerId="ADAL" clId="{62B43869-20A7-4E35-985B-8802187C1776}" dt="2025-02-17T16:57:49.762" v="124" actId="20577"/>
          <ac:graphicFrameMkLst>
            <pc:docMk/>
            <pc:sldMk cId="599192351" sldId="418"/>
            <ac:graphicFrameMk id="4" creationId="{767B8C18-A584-A47F-67BA-DF1943EE7BB9}"/>
          </ac:graphicFrameMkLst>
        </pc:graphicFrameChg>
        <pc:picChg chg="topLvl">
          <ac:chgData name="Clare Madgin" userId="c2b1d72c-4138-44d9-9404-37e89b42a657" providerId="ADAL" clId="{62B43869-20A7-4E35-985B-8802187C1776}" dt="2025-02-17T16:57:55.527" v="126" actId="478"/>
          <ac:picMkLst>
            <pc:docMk/>
            <pc:sldMk cId="599192351" sldId="418"/>
            <ac:picMk id="7" creationId="{B1BEB15F-B3C1-E389-5AA1-2179D1CDA7BA}"/>
          </ac:picMkLst>
        </pc:picChg>
        <pc:picChg chg="del">
          <ac:chgData name="Clare Madgin" userId="c2b1d72c-4138-44d9-9404-37e89b42a657" providerId="ADAL" clId="{62B43869-20A7-4E35-985B-8802187C1776}" dt="2025-02-17T16:57:54.019" v="125" actId="478"/>
          <ac:picMkLst>
            <pc:docMk/>
            <pc:sldMk cId="599192351" sldId="418"/>
            <ac:picMk id="8" creationId="{FC832F8F-E1C4-FF55-B25C-829EFCF4C929}"/>
          </ac:picMkLst>
        </pc:picChg>
        <pc:picChg chg="del topLvl">
          <ac:chgData name="Clare Madgin" userId="c2b1d72c-4138-44d9-9404-37e89b42a657" providerId="ADAL" clId="{62B43869-20A7-4E35-985B-8802187C1776}" dt="2025-02-17T16:57:55.527" v="126" actId="478"/>
          <ac:picMkLst>
            <pc:docMk/>
            <pc:sldMk cId="599192351" sldId="418"/>
            <ac:picMk id="9" creationId="{61BA110A-2120-5134-5991-01384207F20C}"/>
          </ac:picMkLst>
        </pc:picChg>
      </pc:sldChg>
      <pc:sldChg chg="delSp modSp mod">
        <pc:chgData name="Clare Madgin" userId="c2b1d72c-4138-44d9-9404-37e89b42a657" providerId="ADAL" clId="{62B43869-20A7-4E35-985B-8802187C1776}" dt="2025-02-17T16:58:05.913" v="129"/>
        <pc:sldMkLst>
          <pc:docMk/>
          <pc:sldMk cId="3940815430" sldId="419"/>
        </pc:sldMkLst>
        <pc:grpChg chg="del">
          <ac:chgData name="Clare Madgin" userId="c2b1d72c-4138-44d9-9404-37e89b42a657" providerId="ADAL" clId="{62B43869-20A7-4E35-985B-8802187C1776}" dt="2025-02-17T16:57:59.479" v="128" actId="478"/>
          <ac:grpSpMkLst>
            <pc:docMk/>
            <pc:sldMk cId="3940815430" sldId="419"/>
            <ac:grpSpMk id="3" creationId="{C2322344-5FDB-4811-16EB-7A127BCFC649}"/>
          </ac:grpSpMkLst>
        </pc:grpChg>
        <pc:graphicFrameChg chg="mod">
          <ac:chgData name="Clare Madgin" userId="c2b1d72c-4138-44d9-9404-37e89b42a657" providerId="ADAL" clId="{62B43869-20A7-4E35-985B-8802187C1776}" dt="2025-02-17T16:58:05.913" v="129"/>
          <ac:graphicFrameMkLst>
            <pc:docMk/>
            <pc:sldMk cId="3940815430" sldId="419"/>
            <ac:graphicFrameMk id="4" creationId="{8CD92359-506A-7B3D-CB74-B2DA8C51453D}"/>
          </ac:graphicFrameMkLst>
        </pc:graphicFrameChg>
        <pc:picChg chg="topLvl">
          <ac:chgData name="Clare Madgin" userId="c2b1d72c-4138-44d9-9404-37e89b42a657" providerId="ADAL" clId="{62B43869-20A7-4E35-985B-8802187C1776}" dt="2025-02-17T16:57:59.479" v="128" actId="478"/>
          <ac:picMkLst>
            <pc:docMk/>
            <pc:sldMk cId="3940815430" sldId="419"/>
            <ac:picMk id="7" creationId="{1D999F45-EFBC-AF1F-0AEA-6FF6CE76DCD9}"/>
          </ac:picMkLst>
        </pc:picChg>
        <pc:picChg chg="del">
          <ac:chgData name="Clare Madgin" userId="c2b1d72c-4138-44d9-9404-37e89b42a657" providerId="ADAL" clId="{62B43869-20A7-4E35-985B-8802187C1776}" dt="2025-02-17T16:57:57.858" v="127" actId="478"/>
          <ac:picMkLst>
            <pc:docMk/>
            <pc:sldMk cId="3940815430" sldId="419"/>
            <ac:picMk id="8" creationId="{EB8A7A94-2DC2-A15E-0E50-01E89970105D}"/>
          </ac:picMkLst>
        </pc:picChg>
        <pc:picChg chg="del topLvl">
          <ac:chgData name="Clare Madgin" userId="c2b1d72c-4138-44d9-9404-37e89b42a657" providerId="ADAL" clId="{62B43869-20A7-4E35-985B-8802187C1776}" dt="2025-02-17T16:57:59.479" v="128" actId="478"/>
          <ac:picMkLst>
            <pc:docMk/>
            <pc:sldMk cId="3940815430" sldId="419"/>
            <ac:picMk id="9" creationId="{CA246966-CE7A-188B-2D15-C3130B0F13EC}"/>
          </ac:picMkLst>
        </pc:picChg>
      </pc:sldChg>
      <pc:sldChg chg="delSp mod">
        <pc:chgData name="Clare Madgin" userId="c2b1d72c-4138-44d9-9404-37e89b42a657" providerId="ADAL" clId="{62B43869-20A7-4E35-985B-8802187C1776}" dt="2025-02-17T16:58:14.789" v="131" actId="478"/>
        <pc:sldMkLst>
          <pc:docMk/>
          <pc:sldMk cId="20532689" sldId="420"/>
        </pc:sldMkLst>
        <pc:grpChg chg="del">
          <ac:chgData name="Clare Madgin" userId="c2b1d72c-4138-44d9-9404-37e89b42a657" providerId="ADAL" clId="{62B43869-20A7-4E35-985B-8802187C1776}" dt="2025-02-17T16:58:14.789" v="131" actId="478"/>
          <ac:grpSpMkLst>
            <pc:docMk/>
            <pc:sldMk cId="20532689" sldId="420"/>
            <ac:grpSpMk id="3" creationId="{6E861CCB-A9E8-2473-583B-914C0E99FBC1}"/>
          </ac:grpSpMkLst>
        </pc:grpChg>
        <pc:picChg chg="topLvl">
          <ac:chgData name="Clare Madgin" userId="c2b1d72c-4138-44d9-9404-37e89b42a657" providerId="ADAL" clId="{62B43869-20A7-4E35-985B-8802187C1776}" dt="2025-02-17T16:58:14.789" v="131" actId="478"/>
          <ac:picMkLst>
            <pc:docMk/>
            <pc:sldMk cId="20532689" sldId="420"/>
            <ac:picMk id="7" creationId="{FB9D3E99-FE0C-3C0E-0F86-2B8265DFE4A5}"/>
          </ac:picMkLst>
        </pc:picChg>
        <pc:picChg chg="del">
          <ac:chgData name="Clare Madgin" userId="c2b1d72c-4138-44d9-9404-37e89b42a657" providerId="ADAL" clId="{62B43869-20A7-4E35-985B-8802187C1776}" dt="2025-02-17T16:58:13.377" v="130" actId="478"/>
          <ac:picMkLst>
            <pc:docMk/>
            <pc:sldMk cId="20532689" sldId="420"/>
            <ac:picMk id="8" creationId="{DF85904E-1C53-7DAA-297B-3BBF1906D617}"/>
          </ac:picMkLst>
        </pc:picChg>
        <pc:picChg chg="del topLvl">
          <ac:chgData name="Clare Madgin" userId="c2b1d72c-4138-44d9-9404-37e89b42a657" providerId="ADAL" clId="{62B43869-20A7-4E35-985B-8802187C1776}" dt="2025-02-17T16:58:14.789" v="131" actId="478"/>
          <ac:picMkLst>
            <pc:docMk/>
            <pc:sldMk cId="20532689" sldId="420"/>
            <ac:picMk id="9" creationId="{C12075F2-6120-32AF-618F-13E77EBC07AF}"/>
          </ac:picMkLst>
        </pc:picChg>
      </pc:sldChg>
      <pc:sldChg chg="delSp mod">
        <pc:chgData name="Clare Madgin" userId="c2b1d72c-4138-44d9-9404-37e89b42a657" providerId="ADAL" clId="{62B43869-20A7-4E35-985B-8802187C1776}" dt="2025-02-17T16:58:22.016" v="133" actId="478"/>
        <pc:sldMkLst>
          <pc:docMk/>
          <pc:sldMk cId="49179056" sldId="421"/>
        </pc:sldMkLst>
        <pc:grpChg chg="del">
          <ac:chgData name="Clare Madgin" userId="c2b1d72c-4138-44d9-9404-37e89b42a657" providerId="ADAL" clId="{62B43869-20A7-4E35-985B-8802187C1776}" dt="2025-02-17T16:58:22.016" v="133" actId="478"/>
          <ac:grpSpMkLst>
            <pc:docMk/>
            <pc:sldMk cId="49179056" sldId="421"/>
            <ac:grpSpMk id="3" creationId="{351F2074-A4C0-2A60-A8F1-C04DD74A17B6}"/>
          </ac:grpSpMkLst>
        </pc:grpChg>
        <pc:picChg chg="topLvl">
          <ac:chgData name="Clare Madgin" userId="c2b1d72c-4138-44d9-9404-37e89b42a657" providerId="ADAL" clId="{62B43869-20A7-4E35-985B-8802187C1776}" dt="2025-02-17T16:58:22.016" v="133" actId="478"/>
          <ac:picMkLst>
            <pc:docMk/>
            <pc:sldMk cId="49179056" sldId="421"/>
            <ac:picMk id="7" creationId="{4C3D53DA-7939-E42A-9AA5-E23403754CCA}"/>
          </ac:picMkLst>
        </pc:picChg>
        <pc:picChg chg="del">
          <ac:chgData name="Clare Madgin" userId="c2b1d72c-4138-44d9-9404-37e89b42a657" providerId="ADAL" clId="{62B43869-20A7-4E35-985B-8802187C1776}" dt="2025-02-17T16:58:20.282" v="132" actId="478"/>
          <ac:picMkLst>
            <pc:docMk/>
            <pc:sldMk cId="49179056" sldId="421"/>
            <ac:picMk id="8" creationId="{DC9C312C-62EE-9536-81CA-A1DA461C379C}"/>
          </ac:picMkLst>
        </pc:picChg>
        <pc:picChg chg="del topLvl">
          <ac:chgData name="Clare Madgin" userId="c2b1d72c-4138-44d9-9404-37e89b42a657" providerId="ADAL" clId="{62B43869-20A7-4E35-985B-8802187C1776}" dt="2025-02-17T16:58:22.016" v="133" actId="478"/>
          <ac:picMkLst>
            <pc:docMk/>
            <pc:sldMk cId="49179056" sldId="421"/>
            <ac:picMk id="9" creationId="{710D4E18-F48A-8FA7-D6F1-84F1E78F4F02}"/>
          </ac:picMkLst>
        </pc:picChg>
      </pc:sldChg>
      <pc:sldChg chg="delSp mod">
        <pc:chgData name="Clare Madgin" userId="c2b1d72c-4138-44d9-9404-37e89b42a657" providerId="ADAL" clId="{62B43869-20A7-4E35-985B-8802187C1776}" dt="2025-02-17T16:58:26.177" v="135" actId="478"/>
        <pc:sldMkLst>
          <pc:docMk/>
          <pc:sldMk cId="3326264993" sldId="422"/>
        </pc:sldMkLst>
        <pc:grpChg chg="del">
          <ac:chgData name="Clare Madgin" userId="c2b1d72c-4138-44d9-9404-37e89b42a657" providerId="ADAL" clId="{62B43869-20A7-4E35-985B-8802187C1776}" dt="2025-02-17T16:58:26.177" v="135" actId="478"/>
          <ac:grpSpMkLst>
            <pc:docMk/>
            <pc:sldMk cId="3326264993" sldId="422"/>
            <ac:grpSpMk id="3" creationId="{99661FE2-8AE5-1FB8-B134-09D3C5A02D19}"/>
          </ac:grpSpMkLst>
        </pc:grpChg>
        <pc:picChg chg="topLvl">
          <ac:chgData name="Clare Madgin" userId="c2b1d72c-4138-44d9-9404-37e89b42a657" providerId="ADAL" clId="{62B43869-20A7-4E35-985B-8802187C1776}" dt="2025-02-17T16:58:26.177" v="135" actId="478"/>
          <ac:picMkLst>
            <pc:docMk/>
            <pc:sldMk cId="3326264993" sldId="422"/>
            <ac:picMk id="7" creationId="{832B4EB9-3E12-111D-2B22-77764ABDB8BD}"/>
          </ac:picMkLst>
        </pc:picChg>
        <pc:picChg chg="del">
          <ac:chgData name="Clare Madgin" userId="c2b1d72c-4138-44d9-9404-37e89b42a657" providerId="ADAL" clId="{62B43869-20A7-4E35-985B-8802187C1776}" dt="2025-02-17T16:58:24.705" v="134" actId="478"/>
          <ac:picMkLst>
            <pc:docMk/>
            <pc:sldMk cId="3326264993" sldId="422"/>
            <ac:picMk id="8" creationId="{C6B256F7-171A-1EAB-D520-E9B80955941D}"/>
          </ac:picMkLst>
        </pc:picChg>
        <pc:picChg chg="del topLvl">
          <ac:chgData name="Clare Madgin" userId="c2b1d72c-4138-44d9-9404-37e89b42a657" providerId="ADAL" clId="{62B43869-20A7-4E35-985B-8802187C1776}" dt="2025-02-17T16:58:26.177" v="135" actId="478"/>
          <ac:picMkLst>
            <pc:docMk/>
            <pc:sldMk cId="3326264993" sldId="422"/>
            <ac:picMk id="9" creationId="{D12DC128-917F-DD05-3EB0-34943ABF11F5}"/>
          </ac:picMkLst>
        </pc:picChg>
      </pc:sldChg>
      <pc:sldChg chg="delSp modSp mod">
        <pc:chgData name="Clare Madgin" userId="c2b1d72c-4138-44d9-9404-37e89b42a657" providerId="ADAL" clId="{62B43869-20A7-4E35-985B-8802187C1776}" dt="2025-02-17T16:58:40.578" v="138" actId="478"/>
        <pc:sldMkLst>
          <pc:docMk/>
          <pc:sldMk cId="2963854127" sldId="423"/>
        </pc:sldMkLst>
        <pc:grpChg chg="del">
          <ac:chgData name="Clare Madgin" userId="c2b1d72c-4138-44d9-9404-37e89b42a657" providerId="ADAL" clId="{62B43869-20A7-4E35-985B-8802187C1776}" dt="2025-02-17T16:58:40.578" v="138" actId="478"/>
          <ac:grpSpMkLst>
            <pc:docMk/>
            <pc:sldMk cId="2963854127" sldId="423"/>
            <ac:grpSpMk id="3" creationId="{38518011-3DD9-E748-A09E-DCCF7940AFE5}"/>
          </ac:grpSpMkLst>
        </pc:grpChg>
        <pc:graphicFrameChg chg="mod">
          <ac:chgData name="Clare Madgin" userId="c2b1d72c-4138-44d9-9404-37e89b42a657" providerId="ADAL" clId="{62B43869-20A7-4E35-985B-8802187C1776}" dt="2025-02-17T16:58:32.626" v="136"/>
          <ac:graphicFrameMkLst>
            <pc:docMk/>
            <pc:sldMk cId="2963854127" sldId="423"/>
            <ac:graphicFrameMk id="4" creationId="{D35D2511-D1C4-3FA8-DC28-799CD1932831}"/>
          </ac:graphicFrameMkLst>
        </pc:graphicFrameChg>
        <pc:picChg chg="topLvl">
          <ac:chgData name="Clare Madgin" userId="c2b1d72c-4138-44d9-9404-37e89b42a657" providerId="ADAL" clId="{62B43869-20A7-4E35-985B-8802187C1776}" dt="2025-02-17T16:58:40.578" v="138" actId="478"/>
          <ac:picMkLst>
            <pc:docMk/>
            <pc:sldMk cId="2963854127" sldId="423"/>
            <ac:picMk id="7" creationId="{428C5E0D-078F-C3E7-7E28-54A5581DA2CA}"/>
          </ac:picMkLst>
        </pc:picChg>
        <pc:picChg chg="del">
          <ac:chgData name="Clare Madgin" userId="c2b1d72c-4138-44d9-9404-37e89b42a657" providerId="ADAL" clId="{62B43869-20A7-4E35-985B-8802187C1776}" dt="2025-02-17T16:58:38.706" v="137" actId="478"/>
          <ac:picMkLst>
            <pc:docMk/>
            <pc:sldMk cId="2963854127" sldId="423"/>
            <ac:picMk id="8" creationId="{E23C3FD4-14BB-2A8B-FAE0-0E82BB1AD958}"/>
          </ac:picMkLst>
        </pc:picChg>
        <pc:picChg chg="del topLvl">
          <ac:chgData name="Clare Madgin" userId="c2b1d72c-4138-44d9-9404-37e89b42a657" providerId="ADAL" clId="{62B43869-20A7-4E35-985B-8802187C1776}" dt="2025-02-17T16:58:40.578" v="138" actId="478"/>
          <ac:picMkLst>
            <pc:docMk/>
            <pc:sldMk cId="2963854127" sldId="423"/>
            <ac:picMk id="9" creationId="{31439D8C-FB5D-166E-A921-E393D42EBEEB}"/>
          </ac:picMkLst>
        </pc:picChg>
      </pc:sldChg>
      <pc:sldChg chg="delSp modSp mod">
        <pc:chgData name="Clare Madgin" userId="c2b1d72c-4138-44d9-9404-37e89b42a657" providerId="ADAL" clId="{62B43869-20A7-4E35-985B-8802187C1776}" dt="2025-02-17T16:59:02.301" v="145"/>
        <pc:sldMkLst>
          <pc:docMk/>
          <pc:sldMk cId="2272365966" sldId="424"/>
        </pc:sldMkLst>
        <pc:grpChg chg="del">
          <ac:chgData name="Clare Madgin" userId="c2b1d72c-4138-44d9-9404-37e89b42a657" providerId="ADAL" clId="{62B43869-20A7-4E35-985B-8802187C1776}" dt="2025-02-17T16:58:57.665" v="144" actId="478"/>
          <ac:grpSpMkLst>
            <pc:docMk/>
            <pc:sldMk cId="2272365966" sldId="424"/>
            <ac:grpSpMk id="3" creationId="{BC898979-40AC-8268-9AB2-84B07844BB41}"/>
          </ac:grpSpMkLst>
        </pc:grpChg>
        <pc:graphicFrameChg chg="mod">
          <ac:chgData name="Clare Madgin" userId="c2b1d72c-4138-44d9-9404-37e89b42a657" providerId="ADAL" clId="{62B43869-20A7-4E35-985B-8802187C1776}" dt="2025-02-17T16:59:02.301" v="145"/>
          <ac:graphicFrameMkLst>
            <pc:docMk/>
            <pc:sldMk cId="2272365966" sldId="424"/>
            <ac:graphicFrameMk id="4" creationId="{CC7EB4F7-C067-8036-D67F-D26CA423543D}"/>
          </ac:graphicFrameMkLst>
        </pc:graphicFrameChg>
        <pc:picChg chg="topLvl">
          <ac:chgData name="Clare Madgin" userId="c2b1d72c-4138-44d9-9404-37e89b42a657" providerId="ADAL" clId="{62B43869-20A7-4E35-985B-8802187C1776}" dt="2025-02-17T16:58:57.665" v="144" actId="478"/>
          <ac:picMkLst>
            <pc:docMk/>
            <pc:sldMk cId="2272365966" sldId="424"/>
            <ac:picMk id="7" creationId="{58776E81-8F3E-5076-2B3A-8525DD4A0DA9}"/>
          </ac:picMkLst>
        </pc:picChg>
        <pc:picChg chg="del">
          <ac:chgData name="Clare Madgin" userId="c2b1d72c-4138-44d9-9404-37e89b42a657" providerId="ADAL" clId="{62B43869-20A7-4E35-985B-8802187C1776}" dt="2025-02-17T16:58:56.078" v="143" actId="478"/>
          <ac:picMkLst>
            <pc:docMk/>
            <pc:sldMk cId="2272365966" sldId="424"/>
            <ac:picMk id="8" creationId="{6EB5C8A4-0A65-89AD-73D2-676B457C13E1}"/>
          </ac:picMkLst>
        </pc:picChg>
        <pc:picChg chg="del topLvl">
          <ac:chgData name="Clare Madgin" userId="c2b1d72c-4138-44d9-9404-37e89b42a657" providerId="ADAL" clId="{62B43869-20A7-4E35-985B-8802187C1776}" dt="2025-02-17T16:58:57.665" v="144" actId="478"/>
          <ac:picMkLst>
            <pc:docMk/>
            <pc:sldMk cId="2272365966" sldId="424"/>
            <ac:picMk id="9" creationId="{4C090590-6DA7-3378-F50A-C9171E5BB401}"/>
          </ac:picMkLst>
        </pc:picChg>
      </pc:sldChg>
      <pc:sldChg chg="delSp modSp mod">
        <pc:chgData name="Clare Madgin" userId="c2b1d72c-4138-44d9-9404-37e89b42a657" providerId="ADAL" clId="{62B43869-20A7-4E35-985B-8802187C1776}" dt="2025-02-17T16:59:12.628" v="149" actId="20577"/>
        <pc:sldMkLst>
          <pc:docMk/>
          <pc:sldMk cId="3106281992" sldId="425"/>
        </pc:sldMkLst>
        <pc:grpChg chg="del">
          <ac:chgData name="Clare Madgin" userId="c2b1d72c-4138-44d9-9404-37e89b42a657" providerId="ADAL" clId="{62B43869-20A7-4E35-985B-8802187C1776}" dt="2025-02-17T16:59:08.289" v="147" actId="478"/>
          <ac:grpSpMkLst>
            <pc:docMk/>
            <pc:sldMk cId="3106281992" sldId="425"/>
            <ac:grpSpMk id="3" creationId="{5F85184D-4F67-35EA-619E-86FC85ADFD24}"/>
          </ac:grpSpMkLst>
        </pc:grpChg>
        <pc:graphicFrameChg chg="mod modGraphic">
          <ac:chgData name="Clare Madgin" userId="c2b1d72c-4138-44d9-9404-37e89b42a657" providerId="ADAL" clId="{62B43869-20A7-4E35-985B-8802187C1776}" dt="2025-02-17T16:59:12.628" v="149" actId="20577"/>
          <ac:graphicFrameMkLst>
            <pc:docMk/>
            <pc:sldMk cId="3106281992" sldId="425"/>
            <ac:graphicFrameMk id="4" creationId="{CC044011-0B41-5F0B-F009-ECFF8A0FD7FA}"/>
          </ac:graphicFrameMkLst>
        </pc:graphicFrameChg>
        <pc:picChg chg="topLvl">
          <ac:chgData name="Clare Madgin" userId="c2b1d72c-4138-44d9-9404-37e89b42a657" providerId="ADAL" clId="{62B43869-20A7-4E35-985B-8802187C1776}" dt="2025-02-17T16:59:08.289" v="147" actId="478"/>
          <ac:picMkLst>
            <pc:docMk/>
            <pc:sldMk cId="3106281992" sldId="425"/>
            <ac:picMk id="7" creationId="{7848AE03-ADC7-1E1B-D8D8-C99A5D1345F7}"/>
          </ac:picMkLst>
        </pc:picChg>
        <pc:picChg chg="del">
          <ac:chgData name="Clare Madgin" userId="c2b1d72c-4138-44d9-9404-37e89b42a657" providerId="ADAL" clId="{62B43869-20A7-4E35-985B-8802187C1776}" dt="2025-02-17T16:59:06.633" v="146" actId="478"/>
          <ac:picMkLst>
            <pc:docMk/>
            <pc:sldMk cId="3106281992" sldId="425"/>
            <ac:picMk id="8" creationId="{1C9118C6-0228-5673-418D-70A87ABAF14E}"/>
          </ac:picMkLst>
        </pc:picChg>
        <pc:picChg chg="del topLvl">
          <ac:chgData name="Clare Madgin" userId="c2b1d72c-4138-44d9-9404-37e89b42a657" providerId="ADAL" clId="{62B43869-20A7-4E35-985B-8802187C1776}" dt="2025-02-17T16:59:08.289" v="147" actId="478"/>
          <ac:picMkLst>
            <pc:docMk/>
            <pc:sldMk cId="3106281992" sldId="425"/>
            <ac:picMk id="9" creationId="{97D1F3B8-AC10-96AB-9391-D0CE84B97E05}"/>
          </ac:picMkLst>
        </pc:picChg>
      </pc:sldChg>
      <pc:sldChg chg="delSp mod">
        <pc:chgData name="Clare Madgin" userId="c2b1d72c-4138-44d9-9404-37e89b42a657" providerId="ADAL" clId="{62B43869-20A7-4E35-985B-8802187C1776}" dt="2025-02-17T16:59:19.185" v="151" actId="478"/>
        <pc:sldMkLst>
          <pc:docMk/>
          <pc:sldMk cId="4180525449" sldId="426"/>
        </pc:sldMkLst>
        <pc:grpChg chg="del">
          <ac:chgData name="Clare Madgin" userId="c2b1d72c-4138-44d9-9404-37e89b42a657" providerId="ADAL" clId="{62B43869-20A7-4E35-985B-8802187C1776}" dt="2025-02-17T16:59:19.185" v="151" actId="478"/>
          <ac:grpSpMkLst>
            <pc:docMk/>
            <pc:sldMk cId="4180525449" sldId="426"/>
            <ac:grpSpMk id="3" creationId="{1E4F802C-2290-78C6-53C3-6FABFD1B5415}"/>
          </ac:grpSpMkLst>
        </pc:grpChg>
        <pc:picChg chg="topLvl">
          <ac:chgData name="Clare Madgin" userId="c2b1d72c-4138-44d9-9404-37e89b42a657" providerId="ADAL" clId="{62B43869-20A7-4E35-985B-8802187C1776}" dt="2025-02-17T16:59:19.185" v="151" actId="478"/>
          <ac:picMkLst>
            <pc:docMk/>
            <pc:sldMk cId="4180525449" sldId="426"/>
            <ac:picMk id="7" creationId="{46285773-70F7-67BE-28E8-9898FABC781A}"/>
          </ac:picMkLst>
        </pc:picChg>
        <pc:picChg chg="del">
          <ac:chgData name="Clare Madgin" userId="c2b1d72c-4138-44d9-9404-37e89b42a657" providerId="ADAL" clId="{62B43869-20A7-4E35-985B-8802187C1776}" dt="2025-02-17T16:59:17.813" v="150" actId="478"/>
          <ac:picMkLst>
            <pc:docMk/>
            <pc:sldMk cId="4180525449" sldId="426"/>
            <ac:picMk id="8" creationId="{D8A0F149-42DF-9F68-A78D-181F59738F0D}"/>
          </ac:picMkLst>
        </pc:picChg>
        <pc:picChg chg="del topLvl">
          <ac:chgData name="Clare Madgin" userId="c2b1d72c-4138-44d9-9404-37e89b42a657" providerId="ADAL" clId="{62B43869-20A7-4E35-985B-8802187C1776}" dt="2025-02-17T16:59:19.185" v="151" actId="478"/>
          <ac:picMkLst>
            <pc:docMk/>
            <pc:sldMk cId="4180525449" sldId="426"/>
            <ac:picMk id="9" creationId="{81AF5C2B-7F1A-87E6-1D65-2EAE3C7838CB}"/>
          </ac:picMkLst>
        </pc:picChg>
      </pc:sldChg>
      <pc:sldChg chg="delSp mod">
        <pc:chgData name="Clare Madgin" userId="c2b1d72c-4138-44d9-9404-37e89b42a657" providerId="ADAL" clId="{62B43869-20A7-4E35-985B-8802187C1776}" dt="2025-02-17T16:59:26.593" v="153" actId="478"/>
        <pc:sldMkLst>
          <pc:docMk/>
          <pc:sldMk cId="2372691546" sldId="427"/>
        </pc:sldMkLst>
        <pc:grpChg chg="del">
          <ac:chgData name="Clare Madgin" userId="c2b1d72c-4138-44d9-9404-37e89b42a657" providerId="ADAL" clId="{62B43869-20A7-4E35-985B-8802187C1776}" dt="2025-02-17T16:59:26.593" v="153" actId="478"/>
          <ac:grpSpMkLst>
            <pc:docMk/>
            <pc:sldMk cId="2372691546" sldId="427"/>
            <ac:grpSpMk id="3" creationId="{3DDA5408-6A08-023C-A408-1A82B284EDF0}"/>
          </ac:grpSpMkLst>
        </pc:grpChg>
        <pc:picChg chg="topLvl">
          <ac:chgData name="Clare Madgin" userId="c2b1d72c-4138-44d9-9404-37e89b42a657" providerId="ADAL" clId="{62B43869-20A7-4E35-985B-8802187C1776}" dt="2025-02-17T16:59:26.593" v="153" actId="478"/>
          <ac:picMkLst>
            <pc:docMk/>
            <pc:sldMk cId="2372691546" sldId="427"/>
            <ac:picMk id="7" creationId="{0739C856-E3AB-6DFD-A00C-F089798EF7CF}"/>
          </ac:picMkLst>
        </pc:picChg>
        <pc:picChg chg="del">
          <ac:chgData name="Clare Madgin" userId="c2b1d72c-4138-44d9-9404-37e89b42a657" providerId="ADAL" clId="{62B43869-20A7-4E35-985B-8802187C1776}" dt="2025-02-17T16:59:24.944" v="152" actId="478"/>
          <ac:picMkLst>
            <pc:docMk/>
            <pc:sldMk cId="2372691546" sldId="427"/>
            <ac:picMk id="8" creationId="{CEA8ED45-C838-14E1-F201-D59C7FED68F0}"/>
          </ac:picMkLst>
        </pc:picChg>
        <pc:picChg chg="del topLvl">
          <ac:chgData name="Clare Madgin" userId="c2b1d72c-4138-44d9-9404-37e89b42a657" providerId="ADAL" clId="{62B43869-20A7-4E35-985B-8802187C1776}" dt="2025-02-17T16:59:26.593" v="153" actId="478"/>
          <ac:picMkLst>
            <pc:docMk/>
            <pc:sldMk cId="2372691546" sldId="427"/>
            <ac:picMk id="9" creationId="{97DD3762-10C7-77FF-7802-E636835CE880}"/>
          </ac:picMkLst>
        </pc:picChg>
      </pc:sldChg>
      <pc:sldChg chg="delSp modSp mod">
        <pc:chgData name="Clare Madgin" userId="c2b1d72c-4138-44d9-9404-37e89b42a657" providerId="ADAL" clId="{62B43869-20A7-4E35-985B-8802187C1776}" dt="2025-02-17T16:59:40.018" v="157" actId="478"/>
        <pc:sldMkLst>
          <pc:docMk/>
          <pc:sldMk cId="2624044126" sldId="428"/>
        </pc:sldMkLst>
        <pc:grpChg chg="del">
          <ac:chgData name="Clare Madgin" userId="c2b1d72c-4138-44d9-9404-37e89b42a657" providerId="ADAL" clId="{62B43869-20A7-4E35-985B-8802187C1776}" dt="2025-02-17T16:59:40.018" v="157" actId="478"/>
          <ac:grpSpMkLst>
            <pc:docMk/>
            <pc:sldMk cId="2624044126" sldId="428"/>
            <ac:grpSpMk id="3" creationId="{A9225918-5702-40A9-25EB-B078552FBB42}"/>
          </ac:grpSpMkLst>
        </pc:grpChg>
        <pc:graphicFrameChg chg="mod">
          <ac:chgData name="Clare Madgin" userId="c2b1d72c-4138-44d9-9404-37e89b42a657" providerId="ADAL" clId="{62B43869-20A7-4E35-985B-8802187C1776}" dt="2025-02-17T16:59:35.595" v="155"/>
          <ac:graphicFrameMkLst>
            <pc:docMk/>
            <pc:sldMk cId="2624044126" sldId="428"/>
            <ac:graphicFrameMk id="4" creationId="{CF90F263-5E85-5F82-AD2E-15657384CECC}"/>
          </ac:graphicFrameMkLst>
        </pc:graphicFrameChg>
        <pc:picChg chg="topLvl">
          <ac:chgData name="Clare Madgin" userId="c2b1d72c-4138-44d9-9404-37e89b42a657" providerId="ADAL" clId="{62B43869-20A7-4E35-985B-8802187C1776}" dt="2025-02-17T16:59:40.018" v="157" actId="478"/>
          <ac:picMkLst>
            <pc:docMk/>
            <pc:sldMk cId="2624044126" sldId="428"/>
            <ac:picMk id="7" creationId="{C15D0D65-B9DD-3E1B-3523-4A59BBBF6C31}"/>
          </ac:picMkLst>
        </pc:picChg>
        <pc:picChg chg="del topLvl">
          <ac:chgData name="Clare Madgin" userId="c2b1d72c-4138-44d9-9404-37e89b42a657" providerId="ADAL" clId="{62B43869-20A7-4E35-985B-8802187C1776}" dt="2025-02-17T16:59:40.018" v="157" actId="478"/>
          <ac:picMkLst>
            <pc:docMk/>
            <pc:sldMk cId="2624044126" sldId="428"/>
            <ac:picMk id="8" creationId="{B934EFCE-C2C3-6ED4-10D3-BFE866C008C5}"/>
          </ac:picMkLst>
        </pc:picChg>
        <pc:picChg chg="del">
          <ac:chgData name="Clare Madgin" userId="c2b1d72c-4138-44d9-9404-37e89b42a657" providerId="ADAL" clId="{62B43869-20A7-4E35-985B-8802187C1776}" dt="2025-02-17T16:59:38.432" v="156" actId="478"/>
          <ac:picMkLst>
            <pc:docMk/>
            <pc:sldMk cId="2624044126" sldId="428"/>
            <ac:picMk id="9" creationId="{B38FE5ED-77BB-6DD6-13D6-7BFF295681C5}"/>
          </ac:picMkLst>
        </pc:picChg>
      </pc:sldChg>
      <pc:sldChg chg="delSp mod">
        <pc:chgData name="Clare Madgin" userId="c2b1d72c-4138-44d9-9404-37e89b42a657" providerId="ADAL" clId="{62B43869-20A7-4E35-985B-8802187C1776}" dt="2025-02-17T16:59:46.833" v="159" actId="478"/>
        <pc:sldMkLst>
          <pc:docMk/>
          <pc:sldMk cId="1613419255" sldId="429"/>
        </pc:sldMkLst>
        <pc:grpChg chg="del">
          <ac:chgData name="Clare Madgin" userId="c2b1d72c-4138-44d9-9404-37e89b42a657" providerId="ADAL" clId="{62B43869-20A7-4E35-985B-8802187C1776}" dt="2025-02-17T16:59:46.833" v="159" actId="478"/>
          <ac:grpSpMkLst>
            <pc:docMk/>
            <pc:sldMk cId="1613419255" sldId="429"/>
            <ac:grpSpMk id="3" creationId="{F9112CAC-FAC1-0F26-1690-2F03504AD743}"/>
          </ac:grpSpMkLst>
        </pc:grpChg>
        <pc:picChg chg="topLvl">
          <ac:chgData name="Clare Madgin" userId="c2b1d72c-4138-44d9-9404-37e89b42a657" providerId="ADAL" clId="{62B43869-20A7-4E35-985B-8802187C1776}" dt="2025-02-17T16:59:46.833" v="159" actId="478"/>
          <ac:picMkLst>
            <pc:docMk/>
            <pc:sldMk cId="1613419255" sldId="429"/>
            <ac:picMk id="7" creationId="{6875B712-9999-585B-88AA-BD4FFA1185F5}"/>
          </ac:picMkLst>
        </pc:picChg>
        <pc:picChg chg="del">
          <ac:chgData name="Clare Madgin" userId="c2b1d72c-4138-44d9-9404-37e89b42a657" providerId="ADAL" clId="{62B43869-20A7-4E35-985B-8802187C1776}" dt="2025-02-17T16:59:45.057" v="158" actId="478"/>
          <ac:picMkLst>
            <pc:docMk/>
            <pc:sldMk cId="1613419255" sldId="429"/>
            <ac:picMk id="8" creationId="{D6251A9C-A085-AFF9-CC38-6EE17C612878}"/>
          </ac:picMkLst>
        </pc:picChg>
        <pc:picChg chg="del topLvl">
          <ac:chgData name="Clare Madgin" userId="c2b1d72c-4138-44d9-9404-37e89b42a657" providerId="ADAL" clId="{62B43869-20A7-4E35-985B-8802187C1776}" dt="2025-02-17T16:59:46.833" v="159" actId="478"/>
          <ac:picMkLst>
            <pc:docMk/>
            <pc:sldMk cId="1613419255" sldId="429"/>
            <ac:picMk id="9" creationId="{124C78BB-1D80-38C2-509E-4BDCF2A57867}"/>
          </ac:picMkLst>
        </pc:picChg>
      </pc:sldChg>
      <pc:sldChg chg="delSp mod">
        <pc:chgData name="Clare Madgin" userId="c2b1d72c-4138-44d9-9404-37e89b42a657" providerId="ADAL" clId="{62B43869-20A7-4E35-985B-8802187C1776}" dt="2025-02-17T16:59:52.509" v="161" actId="478"/>
        <pc:sldMkLst>
          <pc:docMk/>
          <pc:sldMk cId="3367476390" sldId="430"/>
        </pc:sldMkLst>
        <pc:grpChg chg="del">
          <ac:chgData name="Clare Madgin" userId="c2b1d72c-4138-44d9-9404-37e89b42a657" providerId="ADAL" clId="{62B43869-20A7-4E35-985B-8802187C1776}" dt="2025-02-17T16:59:52.509" v="161" actId="478"/>
          <ac:grpSpMkLst>
            <pc:docMk/>
            <pc:sldMk cId="3367476390" sldId="430"/>
            <ac:grpSpMk id="3" creationId="{59B4D1DF-DCDF-39B3-60D8-0D6280149091}"/>
          </ac:grpSpMkLst>
        </pc:grpChg>
        <pc:picChg chg="topLvl">
          <ac:chgData name="Clare Madgin" userId="c2b1d72c-4138-44d9-9404-37e89b42a657" providerId="ADAL" clId="{62B43869-20A7-4E35-985B-8802187C1776}" dt="2025-02-17T16:59:52.509" v="161" actId="478"/>
          <ac:picMkLst>
            <pc:docMk/>
            <pc:sldMk cId="3367476390" sldId="430"/>
            <ac:picMk id="7" creationId="{B4DACE23-0F94-EE2B-8E11-CFDDFEE2D7FD}"/>
          </ac:picMkLst>
        </pc:picChg>
        <pc:picChg chg="del">
          <ac:chgData name="Clare Madgin" userId="c2b1d72c-4138-44d9-9404-37e89b42a657" providerId="ADAL" clId="{62B43869-20A7-4E35-985B-8802187C1776}" dt="2025-02-17T16:59:51.008" v="160" actId="478"/>
          <ac:picMkLst>
            <pc:docMk/>
            <pc:sldMk cId="3367476390" sldId="430"/>
            <ac:picMk id="8" creationId="{E2B8A4A5-49E3-A4E3-AB37-64300DD7290C}"/>
          </ac:picMkLst>
        </pc:picChg>
        <pc:picChg chg="del topLvl">
          <ac:chgData name="Clare Madgin" userId="c2b1d72c-4138-44d9-9404-37e89b42a657" providerId="ADAL" clId="{62B43869-20A7-4E35-985B-8802187C1776}" dt="2025-02-17T16:59:52.509" v="161" actId="478"/>
          <ac:picMkLst>
            <pc:docMk/>
            <pc:sldMk cId="3367476390" sldId="430"/>
            <ac:picMk id="9" creationId="{C8FB8319-1068-986A-68AD-5D51565FBEA3}"/>
          </ac:picMkLst>
        </pc:picChg>
      </pc:sldChg>
      <pc:sldChg chg="delSp modSp mod">
        <pc:chgData name="Clare Madgin" userId="c2b1d72c-4138-44d9-9404-37e89b42a657" providerId="ADAL" clId="{62B43869-20A7-4E35-985B-8802187C1776}" dt="2025-02-17T17:00:04.860" v="165" actId="478"/>
        <pc:sldMkLst>
          <pc:docMk/>
          <pc:sldMk cId="1387090112" sldId="431"/>
        </pc:sldMkLst>
        <pc:grpChg chg="del">
          <ac:chgData name="Clare Madgin" userId="c2b1d72c-4138-44d9-9404-37e89b42a657" providerId="ADAL" clId="{62B43869-20A7-4E35-985B-8802187C1776}" dt="2025-02-17T17:00:04.860" v="165" actId="478"/>
          <ac:grpSpMkLst>
            <pc:docMk/>
            <pc:sldMk cId="1387090112" sldId="431"/>
            <ac:grpSpMk id="3" creationId="{3B1D6E44-9435-6201-409B-97CEEFC4F8E8}"/>
          </ac:grpSpMkLst>
        </pc:grpChg>
        <pc:graphicFrameChg chg="modGraphic">
          <ac:chgData name="Clare Madgin" userId="c2b1d72c-4138-44d9-9404-37e89b42a657" providerId="ADAL" clId="{62B43869-20A7-4E35-985B-8802187C1776}" dt="2025-02-17T16:59:58.901" v="163" actId="20577"/>
          <ac:graphicFrameMkLst>
            <pc:docMk/>
            <pc:sldMk cId="1387090112" sldId="431"/>
            <ac:graphicFrameMk id="4" creationId="{70E329AD-EC27-623D-63FD-A5110561DB00}"/>
          </ac:graphicFrameMkLst>
        </pc:graphicFrameChg>
        <pc:picChg chg="topLvl">
          <ac:chgData name="Clare Madgin" userId="c2b1d72c-4138-44d9-9404-37e89b42a657" providerId="ADAL" clId="{62B43869-20A7-4E35-985B-8802187C1776}" dt="2025-02-17T17:00:04.860" v="165" actId="478"/>
          <ac:picMkLst>
            <pc:docMk/>
            <pc:sldMk cId="1387090112" sldId="431"/>
            <ac:picMk id="7" creationId="{6082A621-B20B-7DA2-5321-01CCB654EE28}"/>
          </ac:picMkLst>
        </pc:picChg>
        <pc:picChg chg="del">
          <ac:chgData name="Clare Madgin" userId="c2b1d72c-4138-44d9-9404-37e89b42a657" providerId="ADAL" clId="{62B43869-20A7-4E35-985B-8802187C1776}" dt="2025-02-17T17:00:03.360" v="164" actId="478"/>
          <ac:picMkLst>
            <pc:docMk/>
            <pc:sldMk cId="1387090112" sldId="431"/>
            <ac:picMk id="8" creationId="{5C4DEE59-3102-8CD7-2A42-A58F56ACFBF7}"/>
          </ac:picMkLst>
        </pc:picChg>
        <pc:picChg chg="del topLvl">
          <ac:chgData name="Clare Madgin" userId="c2b1d72c-4138-44d9-9404-37e89b42a657" providerId="ADAL" clId="{62B43869-20A7-4E35-985B-8802187C1776}" dt="2025-02-17T17:00:04.860" v="165" actId="478"/>
          <ac:picMkLst>
            <pc:docMk/>
            <pc:sldMk cId="1387090112" sldId="431"/>
            <ac:picMk id="9" creationId="{B6D49E2F-3271-4A92-9F24-DB489B79A7B1}"/>
          </ac:picMkLst>
        </pc:picChg>
      </pc:sldChg>
      <pc:sldChg chg="delSp mod">
        <pc:chgData name="Clare Madgin" userId="c2b1d72c-4138-44d9-9404-37e89b42a657" providerId="ADAL" clId="{62B43869-20A7-4E35-985B-8802187C1776}" dt="2025-02-17T17:00:08.663" v="167" actId="478"/>
        <pc:sldMkLst>
          <pc:docMk/>
          <pc:sldMk cId="2275135234" sldId="432"/>
        </pc:sldMkLst>
        <pc:grpChg chg="del">
          <ac:chgData name="Clare Madgin" userId="c2b1d72c-4138-44d9-9404-37e89b42a657" providerId="ADAL" clId="{62B43869-20A7-4E35-985B-8802187C1776}" dt="2025-02-17T17:00:08.663" v="167" actId="478"/>
          <ac:grpSpMkLst>
            <pc:docMk/>
            <pc:sldMk cId="2275135234" sldId="432"/>
            <ac:grpSpMk id="3" creationId="{85765DB4-E104-C788-1AC2-0E45B79E2D5E}"/>
          </ac:grpSpMkLst>
        </pc:grpChg>
        <pc:picChg chg="topLvl">
          <ac:chgData name="Clare Madgin" userId="c2b1d72c-4138-44d9-9404-37e89b42a657" providerId="ADAL" clId="{62B43869-20A7-4E35-985B-8802187C1776}" dt="2025-02-17T17:00:08.663" v="167" actId="478"/>
          <ac:picMkLst>
            <pc:docMk/>
            <pc:sldMk cId="2275135234" sldId="432"/>
            <ac:picMk id="7" creationId="{829C9C14-9661-6A6A-1895-3F5CFBCB45A3}"/>
          </ac:picMkLst>
        </pc:picChg>
        <pc:picChg chg="del">
          <ac:chgData name="Clare Madgin" userId="c2b1d72c-4138-44d9-9404-37e89b42a657" providerId="ADAL" clId="{62B43869-20A7-4E35-985B-8802187C1776}" dt="2025-02-17T17:00:07.247" v="166" actId="478"/>
          <ac:picMkLst>
            <pc:docMk/>
            <pc:sldMk cId="2275135234" sldId="432"/>
            <ac:picMk id="8" creationId="{DBC61A3D-C47C-03BF-8B9D-F3DF56EA4955}"/>
          </ac:picMkLst>
        </pc:picChg>
        <pc:picChg chg="del topLvl">
          <ac:chgData name="Clare Madgin" userId="c2b1d72c-4138-44d9-9404-37e89b42a657" providerId="ADAL" clId="{62B43869-20A7-4E35-985B-8802187C1776}" dt="2025-02-17T17:00:08.663" v="167" actId="478"/>
          <ac:picMkLst>
            <pc:docMk/>
            <pc:sldMk cId="2275135234" sldId="432"/>
            <ac:picMk id="9" creationId="{92AF7022-29E4-A3B3-E81C-1CDA2363DE39}"/>
          </ac:picMkLst>
        </pc:picChg>
      </pc:sldChg>
      <pc:sldChg chg="delSp mod">
        <pc:chgData name="Clare Madgin" userId="c2b1d72c-4138-44d9-9404-37e89b42a657" providerId="ADAL" clId="{62B43869-20A7-4E35-985B-8802187C1776}" dt="2025-02-17T17:00:15.840" v="169" actId="478"/>
        <pc:sldMkLst>
          <pc:docMk/>
          <pc:sldMk cId="2083502592" sldId="433"/>
        </pc:sldMkLst>
        <pc:grpChg chg="del">
          <ac:chgData name="Clare Madgin" userId="c2b1d72c-4138-44d9-9404-37e89b42a657" providerId="ADAL" clId="{62B43869-20A7-4E35-985B-8802187C1776}" dt="2025-02-17T17:00:15.840" v="169" actId="478"/>
          <ac:grpSpMkLst>
            <pc:docMk/>
            <pc:sldMk cId="2083502592" sldId="433"/>
            <ac:grpSpMk id="3" creationId="{95BF5A54-04A9-4455-FFEE-DA641B67EF01}"/>
          </ac:grpSpMkLst>
        </pc:grpChg>
        <pc:picChg chg="topLvl">
          <ac:chgData name="Clare Madgin" userId="c2b1d72c-4138-44d9-9404-37e89b42a657" providerId="ADAL" clId="{62B43869-20A7-4E35-985B-8802187C1776}" dt="2025-02-17T17:00:15.840" v="169" actId="478"/>
          <ac:picMkLst>
            <pc:docMk/>
            <pc:sldMk cId="2083502592" sldId="433"/>
            <ac:picMk id="7" creationId="{0BDCEB1A-1454-34EE-8A52-1BF1F91F55AF}"/>
          </ac:picMkLst>
        </pc:picChg>
        <pc:picChg chg="del">
          <ac:chgData name="Clare Madgin" userId="c2b1d72c-4138-44d9-9404-37e89b42a657" providerId="ADAL" clId="{62B43869-20A7-4E35-985B-8802187C1776}" dt="2025-02-17T17:00:14.497" v="168" actId="478"/>
          <ac:picMkLst>
            <pc:docMk/>
            <pc:sldMk cId="2083502592" sldId="433"/>
            <ac:picMk id="8" creationId="{48989DB1-B6F0-CC3E-EBE8-AE4EFE6810AD}"/>
          </ac:picMkLst>
        </pc:picChg>
        <pc:picChg chg="del topLvl">
          <ac:chgData name="Clare Madgin" userId="c2b1d72c-4138-44d9-9404-37e89b42a657" providerId="ADAL" clId="{62B43869-20A7-4E35-985B-8802187C1776}" dt="2025-02-17T17:00:15.840" v="169" actId="478"/>
          <ac:picMkLst>
            <pc:docMk/>
            <pc:sldMk cId="2083502592" sldId="433"/>
            <ac:picMk id="9" creationId="{6FF0F1B5-86E0-89F6-8B7F-EE58A634B5A9}"/>
          </ac:picMkLst>
        </pc:picChg>
      </pc:sldChg>
      <pc:sldChg chg="delSp mod">
        <pc:chgData name="Clare Madgin" userId="c2b1d72c-4138-44d9-9404-37e89b42a657" providerId="ADAL" clId="{62B43869-20A7-4E35-985B-8802187C1776}" dt="2025-02-17T17:00:20.369" v="171" actId="478"/>
        <pc:sldMkLst>
          <pc:docMk/>
          <pc:sldMk cId="410893421" sldId="434"/>
        </pc:sldMkLst>
        <pc:grpChg chg="del">
          <ac:chgData name="Clare Madgin" userId="c2b1d72c-4138-44d9-9404-37e89b42a657" providerId="ADAL" clId="{62B43869-20A7-4E35-985B-8802187C1776}" dt="2025-02-17T17:00:20.369" v="171" actId="478"/>
          <ac:grpSpMkLst>
            <pc:docMk/>
            <pc:sldMk cId="410893421" sldId="434"/>
            <ac:grpSpMk id="3" creationId="{C752A0DD-579E-BF26-4076-E28AF81BE2FC}"/>
          </ac:grpSpMkLst>
        </pc:grpChg>
        <pc:picChg chg="topLvl">
          <ac:chgData name="Clare Madgin" userId="c2b1d72c-4138-44d9-9404-37e89b42a657" providerId="ADAL" clId="{62B43869-20A7-4E35-985B-8802187C1776}" dt="2025-02-17T17:00:20.369" v="171" actId="478"/>
          <ac:picMkLst>
            <pc:docMk/>
            <pc:sldMk cId="410893421" sldId="434"/>
            <ac:picMk id="7" creationId="{F9C54C91-F44C-2EBA-5B8C-3E4D4B21A46D}"/>
          </ac:picMkLst>
        </pc:picChg>
        <pc:picChg chg="del">
          <ac:chgData name="Clare Madgin" userId="c2b1d72c-4138-44d9-9404-37e89b42a657" providerId="ADAL" clId="{62B43869-20A7-4E35-985B-8802187C1776}" dt="2025-02-17T17:00:19.056" v="170" actId="478"/>
          <ac:picMkLst>
            <pc:docMk/>
            <pc:sldMk cId="410893421" sldId="434"/>
            <ac:picMk id="8" creationId="{AA3AD4A7-0013-7E71-D734-B426F94712AE}"/>
          </ac:picMkLst>
        </pc:picChg>
        <pc:picChg chg="del topLvl">
          <ac:chgData name="Clare Madgin" userId="c2b1d72c-4138-44d9-9404-37e89b42a657" providerId="ADAL" clId="{62B43869-20A7-4E35-985B-8802187C1776}" dt="2025-02-17T17:00:20.369" v="171" actId="478"/>
          <ac:picMkLst>
            <pc:docMk/>
            <pc:sldMk cId="410893421" sldId="434"/>
            <ac:picMk id="9" creationId="{41BA3AB7-599E-8AC8-904E-0454E0D571A8}"/>
          </ac:picMkLst>
        </pc:picChg>
      </pc:sldChg>
      <pc:sldChg chg="delSp modSp mod">
        <pc:chgData name="Clare Madgin" userId="c2b1d72c-4138-44d9-9404-37e89b42a657" providerId="ADAL" clId="{62B43869-20A7-4E35-985B-8802187C1776}" dt="2025-02-17T17:00:29.649" v="175" actId="20577"/>
        <pc:sldMkLst>
          <pc:docMk/>
          <pc:sldMk cId="1005945430" sldId="435"/>
        </pc:sldMkLst>
        <pc:grpChg chg="del">
          <ac:chgData name="Clare Madgin" userId="c2b1d72c-4138-44d9-9404-37e89b42a657" providerId="ADAL" clId="{62B43869-20A7-4E35-985B-8802187C1776}" dt="2025-02-17T17:00:25.444" v="173" actId="478"/>
          <ac:grpSpMkLst>
            <pc:docMk/>
            <pc:sldMk cId="1005945430" sldId="435"/>
            <ac:grpSpMk id="3" creationId="{0B8F06EA-BEFC-33E5-9BF1-A221FB080960}"/>
          </ac:grpSpMkLst>
        </pc:grpChg>
        <pc:graphicFrameChg chg="mod modGraphic">
          <ac:chgData name="Clare Madgin" userId="c2b1d72c-4138-44d9-9404-37e89b42a657" providerId="ADAL" clId="{62B43869-20A7-4E35-985B-8802187C1776}" dt="2025-02-17T17:00:29.649" v="175" actId="20577"/>
          <ac:graphicFrameMkLst>
            <pc:docMk/>
            <pc:sldMk cId="1005945430" sldId="435"/>
            <ac:graphicFrameMk id="4" creationId="{B6D16CB5-D367-7690-B00B-5FFC5C18C276}"/>
          </ac:graphicFrameMkLst>
        </pc:graphicFrameChg>
        <pc:picChg chg="topLvl">
          <ac:chgData name="Clare Madgin" userId="c2b1d72c-4138-44d9-9404-37e89b42a657" providerId="ADAL" clId="{62B43869-20A7-4E35-985B-8802187C1776}" dt="2025-02-17T17:00:25.444" v="173" actId="478"/>
          <ac:picMkLst>
            <pc:docMk/>
            <pc:sldMk cId="1005945430" sldId="435"/>
            <ac:picMk id="7" creationId="{DEA42A48-A7EB-AA24-984B-CE1E541F83A9}"/>
          </ac:picMkLst>
        </pc:picChg>
        <pc:picChg chg="del">
          <ac:chgData name="Clare Madgin" userId="c2b1d72c-4138-44d9-9404-37e89b42a657" providerId="ADAL" clId="{62B43869-20A7-4E35-985B-8802187C1776}" dt="2025-02-17T17:00:24.160" v="172" actId="478"/>
          <ac:picMkLst>
            <pc:docMk/>
            <pc:sldMk cId="1005945430" sldId="435"/>
            <ac:picMk id="8" creationId="{6135A717-4E4D-E30A-422F-7E89F4BA3872}"/>
          </ac:picMkLst>
        </pc:picChg>
        <pc:picChg chg="del topLvl">
          <ac:chgData name="Clare Madgin" userId="c2b1d72c-4138-44d9-9404-37e89b42a657" providerId="ADAL" clId="{62B43869-20A7-4E35-985B-8802187C1776}" dt="2025-02-17T17:00:25.444" v="173" actId="478"/>
          <ac:picMkLst>
            <pc:docMk/>
            <pc:sldMk cId="1005945430" sldId="435"/>
            <ac:picMk id="9" creationId="{3A69DD02-9E1C-D63D-1A3F-C26A588216AC}"/>
          </ac:picMkLst>
        </pc:picChg>
      </pc:sldChg>
      <pc:sldChg chg="delSp mod">
        <pc:chgData name="Clare Madgin" userId="c2b1d72c-4138-44d9-9404-37e89b42a657" providerId="ADAL" clId="{62B43869-20A7-4E35-985B-8802187C1776}" dt="2025-02-17T17:00:34.225" v="177" actId="478"/>
        <pc:sldMkLst>
          <pc:docMk/>
          <pc:sldMk cId="516339899" sldId="436"/>
        </pc:sldMkLst>
        <pc:grpChg chg="del">
          <ac:chgData name="Clare Madgin" userId="c2b1d72c-4138-44d9-9404-37e89b42a657" providerId="ADAL" clId="{62B43869-20A7-4E35-985B-8802187C1776}" dt="2025-02-17T17:00:34.225" v="177" actId="478"/>
          <ac:grpSpMkLst>
            <pc:docMk/>
            <pc:sldMk cId="516339899" sldId="436"/>
            <ac:grpSpMk id="3" creationId="{0A900403-9B84-FAC8-297E-1D1AB64029DF}"/>
          </ac:grpSpMkLst>
        </pc:grpChg>
        <pc:picChg chg="topLvl">
          <ac:chgData name="Clare Madgin" userId="c2b1d72c-4138-44d9-9404-37e89b42a657" providerId="ADAL" clId="{62B43869-20A7-4E35-985B-8802187C1776}" dt="2025-02-17T17:00:34.225" v="177" actId="478"/>
          <ac:picMkLst>
            <pc:docMk/>
            <pc:sldMk cId="516339899" sldId="436"/>
            <ac:picMk id="7" creationId="{478C5AFF-382E-C474-D9BD-B236BAA6B38F}"/>
          </ac:picMkLst>
        </pc:picChg>
        <pc:picChg chg="del">
          <ac:chgData name="Clare Madgin" userId="c2b1d72c-4138-44d9-9404-37e89b42a657" providerId="ADAL" clId="{62B43869-20A7-4E35-985B-8802187C1776}" dt="2025-02-17T17:00:32.640" v="176" actId="478"/>
          <ac:picMkLst>
            <pc:docMk/>
            <pc:sldMk cId="516339899" sldId="436"/>
            <ac:picMk id="8" creationId="{5A913112-5533-AA66-25E9-D7C98F0136AF}"/>
          </ac:picMkLst>
        </pc:picChg>
        <pc:picChg chg="del topLvl">
          <ac:chgData name="Clare Madgin" userId="c2b1d72c-4138-44d9-9404-37e89b42a657" providerId="ADAL" clId="{62B43869-20A7-4E35-985B-8802187C1776}" dt="2025-02-17T17:00:34.225" v="177" actId="478"/>
          <ac:picMkLst>
            <pc:docMk/>
            <pc:sldMk cId="516339899" sldId="436"/>
            <ac:picMk id="9" creationId="{C806FFF2-5DB7-488B-4A87-E62AED995408}"/>
          </ac:picMkLst>
        </pc:picChg>
      </pc:sldChg>
      <pc:sldChg chg="delSp mod">
        <pc:chgData name="Clare Madgin" userId="c2b1d72c-4138-44d9-9404-37e89b42a657" providerId="ADAL" clId="{62B43869-20A7-4E35-985B-8802187C1776}" dt="2025-02-17T17:00:40.544" v="179" actId="478"/>
        <pc:sldMkLst>
          <pc:docMk/>
          <pc:sldMk cId="98769072" sldId="437"/>
        </pc:sldMkLst>
        <pc:grpChg chg="del">
          <ac:chgData name="Clare Madgin" userId="c2b1d72c-4138-44d9-9404-37e89b42a657" providerId="ADAL" clId="{62B43869-20A7-4E35-985B-8802187C1776}" dt="2025-02-17T17:00:40.544" v="179" actId="478"/>
          <ac:grpSpMkLst>
            <pc:docMk/>
            <pc:sldMk cId="98769072" sldId="437"/>
            <ac:grpSpMk id="3" creationId="{56B73FE0-EC0C-01D6-511E-05F812B3B60C}"/>
          </ac:grpSpMkLst>
        </pc:grpChg>
        <pc:picChg chg="topLvl">
          <ac:chgData name="Clare Madgin" userId="c2b1d72c-4138-44d9-9404-37e89b42a657" providerId="ADAL" clId="{62B43869-20A7-4E35-985B-8802187C1776}" dt="2025-02-17T17:00:40.544" v="179" actId="478"/>
          <ac:picMkLst>
            <pc:docMk/>
            <pc:sldMk cId="98769072" sldId="437"/>
            <ac:picMk id="7" creationId="{821D9BA2-9D72-E2CE-14B0-B9CAC75FF57B}"/>
          </ac:picMkLst>
        </pc:picChg>
        <pc:picChg chg="del">
          <ac:chgData name="Clare Madgin" userId="c2b1d72c-4138-44d9-9404-37e89b42a657" providerId="ADAL" clId="{62B43869-20A7-4E35-985B-8802187C1776}" dt="2025-02-17T17:00:39.056" v="178" actId="478"/>
          <ac:picMkLst>
            <pc:docMk/>
            <pc:sldMk cId="98769072" sldId="437"/>
            <ac:picMk id="8" creationId="{7310A456-47DE-4C22-DE5D-0F1349B4E0E4}"/>
          </ac:picMkLst>
        </pc:picChg>
        <pc:picChg chg="del topLvl">
          <ac:chgData name="Clare Madgin" userId="c2b1d72c-4138-44d9-9404-37e89b42a657" providerId="ADAL" clId="{62B43869-20A7-4E35-985B-8802187C1776}" dt="2025-02-17T17:00:40.544" v="179" actId="478"/>
          <ac:picMkLst>
            <pc:docMk/>
            <pc:sldMk cId="98769072" sldId="437"/>
            <ac:picMk id="9" creationId="{4ADBB7CD-2760-1400-FF48-FE48AD150241}"/>
          </ac:picMkLst>
        </pc:picChg>
      </pc:sldChg>
      <pc:sldChg chg="delSp mod">
        <pc:chgData name="Clare Madgin" userId="c2b1d72c-4138-44d9-9404-37e89b42a657" providerId="ADAL" clId="{62B43869-20A7-4E35-985B-8802187C1776}" dt="2025-02-17T17:00:45.266" v="181" actId="478"/>
        <pc:sldMkLst>
          <pc:docMk/>
          <pc:sldMk cId="4003730697" sldId="438"/>
        </pc:sldMkLst>
        <pc:grpChg chg="del">
          <ac:chgData name="Clare Madgin" userId="c2b1d72c-4138-44d9-9404-37e89b42a657" providerId="ADAL" clId="{62B43869-20A7-4E35-985B-8802187C1776}" dt="2025-02-17T17:00:45.266" v="181" actId="478"/>
          <ac:grpSpMkLst>
            <pc:docMk/>
            <pc:sldMk cId="4003730697" sldId="438"/>
            <ac:grpSpMk id="3" creationId="{1AC47C48-D892-7412-E603-37C4568E096C}"/>
          </ac:grpSpMkLst>
        </pc:grpChg>
        <pc:picChg chg="topLvl">
          <ac:chgData name="Clare Madgin" userId="c2b1d72c-4138-44d9-9404-37e89b42a657" providerId="ADAL" clId="{62B43869-20A7-4E35-985B-8802187C1776}" dt="2025-02-17T17:00:45.266" v="181" actId="478"/>
          <ac:picMkLst>
            <pc:docMk/>
            <pc:sldMk cId="4003730697" sldId="438"/>
            <ac:picMk id="7" creationId="{D7C7836D-8806-BF21-5B02-1E6CDF4A63C1}"/>
          </ac:picMkLst>
        </pc:picChg>
        <pc:picChg chg="del">
          <ac:chgData name="Clare Madgin" userId="c2b1d72c-4138-44d9-9404-37e89b42a657" providerId="ADAL" clId="{62B43869-20A7-4E35-985B-8802187C1776}" dt="2025-02-17T17:00:43.392" v="180" actId="478"/>
          <ac:picMkLst>
            <pc:docMk/>
            <pc:sldMk cId="4003730697" sldId="438"/>
            <ac:picMk id="8" creationId="{D1812D5C-7FC3-E2CE-2EB5-F31A7D570651}"/>
          </ac:picMkLst>
        </pc:picChg>
        <pc:picChg chg="del topLvl">
          <ac:chgData name="Clare Madgin" userId="c2b1d72c-4138-44d9-9404-37e89b42a657" providerId="ADAL" clId="{62B43869-20A7-4E35-985B-8802187C1776}" dt="2025-02-17T17:00:45.266" v="181" actId="478"/>
          <ac:picMkLst>
            <pc:docMk/>
            <pc:sldMk cId="4003730697" sldId="438"/>
            <ac:picMk id="9" creationId="{392015ED-D1B7-5B06-D7FC-940712D9CE6E}"/>
          </ac:picMkLst>
        </pc:picChg>
      </pc:sldChg>
      <pc:sldChg chg="delSp mod">
        <pc:chgData name="Clare Madgin" userId="c2b1d72c-4138-44d9-9404-37e89b42a657" providerId="ADAL" clId="{62B43869-20A7-4E35-985B-8802187C1776}" dt="2025-02-17T17:00:49.967" v="183" actId="478"/>
        <pc:sldMkLst>
          <pc:docMk/>
          <pc:sldMk cId="4063476252" sldId="439"/>
        </pc:sldMkLst>
        <pc:grpChg chg="del">
          <ac:chgData name="Clare Madgin" userId="c2b1d72c-4138-44d9-9404-37e89b42a657" providerId="ADAL" clId="{62B43869-20A7-4E35-985B-8802187C1776}" dt="2025-02-17T17:00:49.967" v="183" actId="478"/>
          <ac:grpSpMkLst>
            <pc:docMk/>
            <pc:sldMk cId="4063476252" sldId="439"/>
            <ac:grpSpMk id="3" creationId="{9B34681D-86C5-65CB-CB6E-5CF9B6C41172}"/>
          </ac:grpSpMkLst>
        </pc:grpChg>
        <pc:picChg chg="topLvl">
          <ac:chgData name="Clare Madgin" userId="c2b1d72c-4138-44d9-9404-37e89b42a657" providerId="ADAL" clId="{62B43869-20A7-4E35-985B-8802187C1776}" dt="2025-02-17T17:00:49.967" v="183" actId="478"/>
          <ac:picMkLst>
            <pc:docMk/>
            <pc:sldMk cId="4063476252" sldId="439"/>
            <ac:picMk id="7" creationId="{C5E490D2-86F4-E94A-6F7A-86330ACAB517}"/>
          </ac:picMkLst>
        </pc:picChg>
        <pc:picChg chg="del">
          <ac:chgData name="Clare Madgin" userId="c2b1d72c-4138-44d9-9404-37e89b42a657" providerId="ADAL" clId="{62B43869-20A7-4E35-985B-8802187C1776}" dt="2025-02-17T17:00:48.448" v="182" actId="478"/>
          <ac:picMkLst>
            <pc:docMk/>
            <pc:sldMk cId="4063476252" sldId="439"/>
            <ac:picMk id="8" creationId="{9B3A2F41-2805-8619-8F0F-3BBF8F4B752E}"/>
          </ac:picMkLst>
        </pc:picChg>
        <pc:picChg chg="del topLvl">
          <ac:chgData name="Clare Madgin" userId="c2b1d72c-4138-44d9-9404-37e89b42a657" providerId="ADAL" clId="{62B43869-20A7-4E35-985B-8802187C1776}" dt="2025-02-17T17:00:49.967" v="183" actId="478"/>
          <ac:picMkLst>
            <pc:docMk/>
            <pc:sldMk cId="4063476252" sldId="439"/>
            <ac:picMk id="9" creationId="{3CA34E54-EEE1-8548-A678-043B1F51DDE7}"/>
          </ac:picMkLst>
        </pc:picChg>
      </pc:sldChg>
      <pc:sldChg chg="delSp mod">
        <pc:chgData name="Clare Madgin" userId="c2b1d72c-4138-44d9-9404-37e89b42a657" providerId="ADAL" clId="{62B43869-20A7-4E35-985B-8802187C1776}" dt="2025-02-17T17:00:54.398" v="185" actId="478"/>
        <pc:sldMkLst>
          <pc:docMk/>
          <pc:sldMk cId="3137126482" sldId="440"/>
        </pc:sldMkLst>
        <pc:grpChg chg="del">
          <ac:chgData name="Clare Madgin" userId="c2b1d72c-4138-44d9-9404-37e89b42a657" providerId="ADAL" clId="{62B43869-20A7-4E35-985B-8802187C1776}" dt="2025-02-17T17:00:54.398" v="185" actId="478"/>
          <ac:grpSpMkLst>
            <pc:docMk/>
            <pc:sldMk cId="3137126482" sldId="440"/>
            <ac:grpSpMk id="3" creationId="{B75F6807-C3E8-B0A2-2C2A-E994F48874E2}"/>
          </ac:grpSpMkLst>
        </pc:grpChg>
        <pc:picChg chg="topLvl">
          <ac:chgData name="Clare Madgin" userId="c2b1d72c-4138-44d9-9404-37e89b42a657" providerId="ADAL" clId="{62B43869-20A7-4E35-985B-8802187C1776}" dt="2025-02-17T17:00:54.398" v="185" actId="478"/>
          <ac:picMkLst>
            <pc:docMk/>
            <pc:sldMk cId="3137126482" sldId="440"/>
            <ac:picMk id="7" creationId="{76B53807-AE76-DD33-ABE8-FC0B2FEFD8FF}"/>
          </ac:picMkLst>
        </pc:picChg>
        <pc:picChg chg="del">
          <ac:chgData name="Clare Madgin" userId="c2b1d72c-4138-44d9-9404-37e89b42a657" providerId="ADAL" clId="{62B43869-20A7-4E35-985B-8802187C1776}" dt="2025-02-17T17:00:52.822" v="184" actId="478"/>
          <ac:picMkLst>
            <pc:docMk/>
            <pc:sldMk cId="3137126482" sldId="440"/>
            <ac:picMk id="8" creationId="{0698DF9C-8902-6A6A-9E14-32C08A12A55E}"/>
          </ac:picMkLst>
        </pc:picChg>
        <pc:picChg chg="del topLvl">
          <ac:chgData name="Clare Madgin" userId="c2b1d72c-4138-44d9-9404-37e89b42a657" providerId="ADAL" clId="{62B43869-20A7-4E35-985B-8802187C1776}" dt="2025-02-17T17:00:54.398" v="185" actId="478"/>
          <ac:picMkLst>
            <pc:docMk/>
            <pc:sldMk cId="3137126482" sldId="440"/>
            <ac:picMk id="9" creationId="{C52CF9D6-011E-297B-13EA-F967EADEDCA5}"/>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3A7DCA-88AD-4563-A73C-96ACEAD30B2B}" type="datetimeFigureOut">
              <a:rPr lang="en-GB" smtClean="0"/>
              <a:t>17/02/2025</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BD4110-DF7C-4CE3-A8B2-09714067DEB2}" type="slidenum">
              <a:rPr lang="en-GB" smtClean="0"/>
              <a:t>‹#›</a:t>
            </a:fld>
            <a:endParaRPr lang="en-GB" dirty="0"/>
          </a:p>
        </p:txBody>
      </p:sp>
    </p:spTree>
    <p:extLst>
      <p:ext uri="{BB962C8B-B14F-4D97-AF65-F5344CB8AC3E}">
        <p14:creationId xmlns:p14="http://schemas.microsoft.com/office/powerpoint/2010/main" val="2297429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B3D47-AE95-4E5B-8C83-99550FA98D8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40F76EB-736D-4F05-8977-16EB23452F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6C143B9-CBDD-4AE9-8B91-920E35913BB0}"/>
              </a:ext>
            </a:extLst>
          </p:cNvPr>
          <p:cNvSpPr>
            <a:spLocks noGrp="1"/>
          </p:cNvSpPr>
          <p:nvPr>
            <p:ph type="dt" sz="half" idx="10"/>
          </p:nvPr>
        </p:nvSpPr>
        <p:spPr/>
        <p:txBody>
          <a:bodyPr/>
          <a:lstStyle/>
          <a:p>
            <a:fld id="{199F8BB6-93D4-4DCE-BB64-4347D6AFBC0E}" type="datetimeFigureOut">
              <a:rPr lang="en-GB" smtClean="0"/>
              <a:t>17/02/2025</a:t>
            </a:fld>
            <a:endParaRPr lang="en-GB" dirty="0"/>
          </a:p>
        </p:txBody>
      </p:sp>
      <p:sp>
        <p:nvSpPr>
          <p:cNvPr id="5" name="Footer Placeholder 4">
            <a:extLst>
              <a:ext uri="{FF2B5EF4-FFF2-40B4-BE49-F238E27FC236}">
                <a16:creationId xmlns:a16="http://schemas.microsoft.com/office/drawing/2014/main" id="{20CF1FB5-F1A8-4663-B562-0EC7DD618C8D}"/>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E82AA3D0-D26C-400B-A03E-C73E2489CFAE}"/>
              </a:ext>
            </a:extLst>
          </p:cNvPr>
          <p:cNvSpPr>
            <a:spLocks noGrp="1"/>
          </p:cNvSpPr>
          <p:nvPr>
            <p:ph type="sldNum" sz="quarter" idx="12"/>
          </p:nvPr>
        </p:nvSpPr>
        <p:spPr/>
        <p:txBody>
          <a:bodyPr/>
          <a:lstStyle/>
          <a:p>
            <a:fld id="{69CAC748-F979-4B2E-BAD0-E4C7846F8AE6}" type="slidenum">
              <a:rPr lang="en-GB" smtClean="0"/>
              <a:t>‹#›</a:t>
            </a:fld>
            <a:endParaRPr lang="en-GB" dirty="0"/>
          </a:p>
        </p:txBody>
      </p:sp>
    </p:spTree>
    <p:extLst>
      <p:ext uri="{BB962C8B-B14F-4D97-AF65-F5344CB8AC3E}">
        <p14:creationId xmlns:p14="http://schemas.microsoft.com/office/powerpoint/2010/main" val="3493440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12C00-0A33-4DA4-B88B-F19F603115C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7992C67-9461-4E28-B312-C3F4774BB06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93DFD71-0945-4530-8E78-B22B18D61B1B}"/>
              </a:ext>
            </a:extLst>
          </p:cNvPr>
          <p:cNvSpPr>
            <a:spLocks noGrp="1"/>
          </p:cNvSpPr>
          <p:nvPr>
            <p:ph type="dt" sz="half" idx="10"/>
          </p:nvPr>
        </p:nvSpPr>
        <p:spPr/>
        <p:txBody>
          <a:bodyPr/>
          <a:lstStyle/>
          <a:p>
            <a:fld id="{199F8BB6-93D4-4DCE-BB64-4347D6AFBC0E}" type="datetimeFigureOut">
              <a:rPr lang="en-GB" smtClean="0"/>
              <a:t>17/02/2025</a:t>
            </a:fld>
            <a:endParaRPr lang="en-GB" dirty="0"/>
          </a:p>
        </p:txBody>
      </p:sp>
      <p:sp>
        <p:nvSpPr>
          <p:cNvPr id="5" name="Footer Placeholder 4">
            <a:extLst>
              <a:ext uri="{FF2B5EF4-FFF2-40B4-BE49-F238E27FC236}">
                <a16:creationId xmlns:a16="http://schemas.microsoft.com/office/drawing/2014/main" id="{2E949FB2-8A15-4B15-A88A-E8FA337356E3}"/>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A380F4C-B0B5-44D6-B98B-E9C73A74F47A}"/>
              </a:ext>
            </a:extLst>
          </p:cNvPr>
          <p:cNvSpPr>
            <a:spLocks noGrp="1"/>
          </p:cNvSpPr>
          <p:nvPr>
            <p:ph type="sldNum" sz="quarter" idx="12"/>
          </p:nvPr>
        </p:nvSpPr>
        <p:spPr/>
        <p:txBody>
          <a:bodyPr/>
          <a:lstStyle/>
          <a:p>
            <a:fld id="{69CAC748-F979-4B2E-BAD0-E4C7846F8AE6}" type="slidenum">
              <a:rPr lang="en-GB" smtClean="0"/>
              <a:t>‹#›</a:t>
            </a:fld>
            <a:endParaRPr lang="en-GB" dirty="0"/>
          </a:p>
        </p:txBody>
      </p:sp>
    </p:spTree>
    <p:extLst>
      <p:ext uri="{BB962C8B-B14F-4D97-AF65-F5344CB8AC3E}">
        <p14:creationId xmlns:p14="http://schemas.microsoft.com/office/powerpoint/2010/main" val="1039414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079E181-E58C-4411-87DC-E399DE7881E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70BF9C4-03B0-43CB-8D34-2262CE82A3C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85CC64D-BA8A-42CD-9C69-B4BD696823A6}"/>
              </a:ext>
            </a:extLst>
          </p:cNvPr>
          <p:cNvSpPr>
            <a:spLocks noGrp="1"/>
          </p:cNvSpPr>
          <p:nvPr>
            <p:ph type="dt" sz="half" idx="10"/>
          </p:nvPr>
        </p:nvSpPr>
        <p:spPr/>
        <p:txBody>
          <a:bodyPr/>
          <a:lstStyle/>
          <a:p>
            <a:fld id="{199F8BB6-93D4-4DCE-BB64-4347D6AFBC0E}" type="datetimeFigureOut">
              <a:rPr lang="en-GB" smtClean="0"/>
              <a:t>17/02/2025</a:t>
            </a:fld>
            <a:endParaRPr lang="en-GB" dirty="0"/>
          </a:p>
        </p:txBody>
      </p:sp>
      <p:sp>
        <p:nvSpPr>
          <p:cNvPr id="5" name="Footer Placeholder 4">
            <a:extLst>
              <a:ext uri="{FF2B5EF4-FFF2-40B4-BE49-F238E27FC236}">
                <a16:creationId xmlns:a16="http://schemas.microsoft.com/office/drawing/2014/main" id="{A7545FD6-B756-4883-8BBA-B9BD41CA9A31}"/>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E9AAB1A-4FA1-48F3-A1B0-C307BCE79013}"/>
              </a:ext>
            </a:extLst>
          </p:cNvPr>
          <p:cNvSpPr>
            <a:spLocks noGrp="1"/>
          </p:cNvSpPr>
          <p:nvPr>
            <p:ph type="sldNum" sz="quarter" idx="12"/>
          </p:nvPr>
        </p:nvSpPr>
        <p:spPr/>
        <p:txBody>
          <a:bodyPr/>
          <a:lstStyle/>
          <a:p>
            <a:fld id="{69CAC748-F979-4B2E-BAD0-E4C7846F8AE6}" type="slidenum">
              <a:rPr lang="en-GB" smtClean="0"/>
              <a:t>‹#›</a:t>
            </a:fld>
            <a:endParaRPr lang="en-GB" dirty="0"/>
          </a:p>
        </p:txBody>
      </p:sp>
    </p:spTree>
    <p:extLst>
      <p:ext uri="{BB962C8B-B14F-4D97-AF65-F5344CB8AC3E}">
        <p14:creationId xmlns:p14="http://schemas.microsoft.com/office/powerpoint/2010/main" val="2554419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92AAA-FD60-47BE-9A3B-C9D7A9B8A9B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7202CD8-468A-4A1D-9940-87285F7EB59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467CF41-AE6F-4258-82EE-96DA047AF210}"/>
              </a:ext>
            </a:extLst>
          </p:cNvPr>
          <p:cNvSpPr>
            <a:spLocks noGrp="1"/>
          </p:cNvSpPr>
          <p:nvPr>
            <p:ph type="dt" sz="half" idx="10"/>
          </p:nvPr>
        </p:nvSpPr>
        <p:spPr/>
        <p:txBody>
          <a:bodyPr/>
          <a:lstStyle/>
          <a:p>
            <a:fld id="{199F8BB6-93D4-4DCE-BB64-4347D6AFBC0E}" type="datetimeFigureOut">
              <a:rPr lang="en-GB" smtClean="0"/>
              <a:t>17/02/2025</a:t>
            </a:fld>
            <a:endParaRPr lang="en-GB" dirty="0"/>
          </a:p>
        </p:txBody>
      </p:sp>
      <p:sp>
        <p:nvSpPr>
          <p:cNvPr id="5" name="Footer Placeholder 4">
            <a:extLst>
              <a:ext uri="{FF2B5EF4-FFF2-40B4-BE49-F238E27FC236}">
                <a16:creationId xmlns:a16="http://schemas.microsoft.com/office/drawing/2014/main" id="{70CFF67A-2321-4B10-A437-08BDB9ACF01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1E326E2-035A-4092-8132-66947D32C2A9}"/>
              </a:ext>
            </a:extLst>
          </p:cNvPr>
          <p:cNvSpPr>
            <a:spLocks noGrp="1"/>
          </p:cNvSpPr>
          <p:nvPr>
            <p:ph type="sldNum" sz="quarter" idx="12"/>
          </p:nvPr>
        </p:nvSpPr>
        <p:spPr/>
        <p:txBody>
          <a:bodyPr/>
          <a:lstStyle/>
          <a:p>
            <a:fld id="{69CAC748-F979-4B2E-BAD0-E4C7846F8AE6}" type="slidenum">
              <a:rPr lang="en-GB" smtClean="0"/>
              <a:t>‹#›</a:t>
            </a:fld>
            <a:endParaRPr lang="en-GB" dirty="0"/>
          </a:p>
        </p:txBody>
      </p:sp>
    </p:spTree>
    <p:extLst>
      <p:ext uri="{BB962C8B-B14F-4D97-AF65-F5344CB8AC3E}">
        <p14:creationId xmlns:p14="http://schemas.microsoft.com/office/powerpoint/2010/main" val="1279657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154AE-6AA5-4ECC-B2E8-F410B18E40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3F2B63C-9FA1-4558-9D10-2A429F52B5E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47043B-F878-4D7E-8923-E5480F651BF3}"/>
              </a:ext>
            </a:extLst>
          </p:cNvPr>
          <p:cNvSpPr>
            <a:spLocks noGrp="1"/>
          </p:cNvSpPr>
          <p:nvPr>
            <p:ph type="dt" sz="half" idx="10"/>
          </p:nvPr>
        </p:nvSpPr>
        <p:spPr/>
        <p:txBody>
          <a:bodyPr/>
          <a:lstStyle/>
          <a:p>
            <a:fld id="{199F8BB6-93D4-4DCE-BB64-4347D6AFBC0E}" type="datetimeFigureOut">
              <a:rPr lang="en-GB" smtClean="0"/>
              <a:t>17/02/2025</a:t>
            </a:fld>
            <a:endParaRPr lang="en-GB" dirty="0"/>
          </a:p>
        </p:txBody>
      </p:sp>
      <p:sp>
        <p:nvSpPr>
          <p:cNvPr id="5" name="Footer Placeholder 4">
            <a:extLst>
              <a:ext uri="{FF2B5EF4-FFF2-40B4-BE49-F238E27FC236}">
                <a16:creationId xmlns:a16="http://schemas.microsoft.com/office/drawing/2014/main" id="{DC8266BB-48AB-46BA-B258-90285F04E30A}"/>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6441581D-F6A9-4AA1-8E6B-CE8F45C6F042}"/>
              </a:ext>
            </a:extLst>
          </p:cNvPr>
          <p:cNvSpPr>
            <a:spLocks noGrp="1"/>
          </p:cNvSpPr>
          <p:nvPr>
            <p:ph type="sldNum" sz="quarter" idx="12"/>
          </p:nvPr>
        </p:nvSpPr>
        <p:spPr/>
        <p:txBody>
          <a:bodyPr/>
          <a:lstStyle/>
          <a:p>
            <a:fld id="{69CAC748-F979-4B2E-BAD0-E4C7846F8AE6}" type="slidenum">
              <a:rPr lang="en-GB" smtClean="0"/>
              <a:t>‹#›</a:t>
            </a:fld>
            <a:endParaRPr lang="en-GB" dirty="0"/>
          </a:p>
        </p:txBody>
      </p:sp>
    </p:spTree>
    <p:extLst>
      <p:ext uri="{BB962C8B-B14F-4D97-AF65-F5344CB8AC3E}">
        <p14:creationId xmlns:p14="http://schemas.microsoft.com/office/powerpoint/2010/main" val="2808879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3B125-D232-498C-93B9-698E95B08DF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40D8E68-9426-46D7-ADA7-0631E830CBD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ECA7B0D-4817-4863-BF05-D0E614F5E2D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40C5C64-CCF8-4F37-BCCC-6CBBF16837AB}"/>
              </a:ext>
            </a:extLst>
          </p:cNvPr>
          <p:cNvSpPr>
            <a:spLocks noGrp="1"/>
          </p:cNvSpPr>
          <p:nvPr>
            <p:ph type="dt" sz="half" idx="10"/>
          </p:nvPr>
        </p:nvSpPr>
        <p:spPr/>
        <p:txBody>
          <a:bodyPr/>
          <a:lstStyle/>
          <a:p>
            <a:fld id="{199F8BB6-93D4-4DCE-BB64-4347D6AFBC0E}" type="datetimeFigureOut">
              <a:rPr lang="en-GB" smtClean="0"/>
              <a:t>17/02/2025</a:t>
            </a:fld>
            <a:endParaRPr lang="en-GB" dirty="0"/>
          </a:p>
        </p:txBody>
      </p:sp>
      <p:sp>
        <p:nvSpPr>
          <p:cNvPr id="6" name="Footer Placeholder 5">
            <a:extLst>
              <a:ext uri="{FF2B5EF4-FFF2-40B4-BE49-F238E27FC236}">
                <a16:creationId xmlns:a16="http://schemas.microsoft.com/office/drawing/2014/main" id="{A460A5F3-F54D-49A3-B788-66B1324AF23D}"/>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32A2287-C1D2-45D6-B567-C049AC7C90CA}"/>
              </a:ext>
            </a:extLst>
          </p:cNvPr>
          <p:cNvSpPr>
            <a:spLocks noGrp="1"/>
          </p:cNvSpPr>
          <p:nvPr>
            <p:ph type="sldNum" sz="quarter" idx="12"/>
          </p:nvPr>
        </p:nvSpPr>
        <p:spPr/>
        <p:txBody>
          <a:bodyPr/>
          <a:lstStyle/>
          <a:p>
            <a:fld id="{69CAC748-F979-4B2E-BAD0-E4C7846F8AE6}" type="slidenum">
              <a:rPr lang="en-GB" smtClean="0"/>
              <a:t>‹#›</a:t>
            </a:fld>
            <a:endParaRPr lang="en-GB" dirty="0"/>
          </a:p>
        </p:txBody>
      </p:sp>
    </p:spTree>
    <p:extLst>
      <p:ext uri="{BB962C8B-B14F-4D97-AF65-F5344CB8AC3E}">
        <p14:creationId xmlns:p14="http://schemas.microsoft.com/office/powerpoint/2010/main" val="1944621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F425F-4757-446B-8DC0-2CA28B98781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C358929-BE34-4EDC-BE23-2444BC5113C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2F05613-1E9E-4666-88E0-778F04D7642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19A0E2F-6DAE-47CF-BEB2-2CCECA13CF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B8A3765-7C2A-42B0-A0F7-B25A98C9159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C69A1EA-88F9-4BE4-8939-DD75AF5A8414}"/>
              </a:ext>
            </a:extLst>
          </p:cNvPr>
          <p:cNvSpPr>
            <a:spLocks noGrp="1"/>
          </p:cNvSpPr>
          <p:nvPr>
            <p:ph type="dt" sz="half" idx="10"/>
          </p:nvPr>
        </p:nvSpPr>
        <p:spPr/>
        <p:txBody>
          <a:bodyPr/>
          <a:lstStyle/>
          <a:p>
            <a:fld id="{199F8BB6-93D4-4DCE-BB64-4347D6AFBC0E}" type="datetimeFigureOut">
              <a:rPr lang="en-GB" smtClean="0"/>
              <a:t>17/02/2025</a:t>
            </a:fld>
            <a:endParaRPr lang="en-GB" dirty="0"/>
          </a:p>
        </p:txBody>
      </p:sp>
      <p:sp>
        <p:nvSpPr>
          <p:cNvPr id="8" name="Footer Placeholder 7">
            <a:extLst>
              <a:ext uri="{FF2B5EF4-FFF2-40B4-BE49-F238E27FC236}">
                <a16:creationId xmlns:a16="http://schemas.microsoft.com/office/drawing/2014/main" id="{23C047D0-1B3B-44CD-94CD-13654032D4DF}"/>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C3E74323-FB05-4F6B-8D0D-46F90933B4FA}"/>
              </a:ext>
            </a:extLst>
          </p:cNvPr>
          <p:cNvSpPr>
            <a:spLocks noGrp="1"/>
          </p:cNvSpPr>
          <p:nvPr>
            <p:ph type="sldNum" sz="quarter" idx="12"/>
          </p:nvPr>
        </p:nvSpPr>
        <p:spPr/>
        <p:txBody>
          <a:bodyPr/>
          <a:lstStyle/>
          <a:p>
            <a:fld id="{69CAC748-F979-4B2E-BAD0-E4C7846F8AE6}" type="slidenum">
              <a:rPr lang="en-GB" smtClean="0"/>
              <a:t>‹#›</a:t>
            </a:fld>
            <a:endParaRPr lang="en-GB" dirty="0"/>
          </a:p>
        </p:txBody>
      </p:sp>
    </p:spTree>
    <p:extLst>
      <p:ext uri="{BB962C8B-B14F-4D97-AF65-F5344CB8AC3E}">
        <p14:creationId xmlns:p14="http://schemas.microsoft.com/office/powerpoint/2010/main" val="828186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9728B-C282-46C5-8EC3-71D68F41BA8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0560FE0-E18D-4CE4-9A59-63A484B615B7}"/>
              </a:ext>
            </a:extLst>
          </p:cNvPr>
          <p:cNvSpPr>
            <a:spLocks noGrp="1"/>
          </p:cNvSpPr>
          <p:nvPr>
            <p:ph type="dt" sz="half" idx="10"/>
          </p:nvPr>
        </p:nvSpPr>
        <p:spPr/>
        <p:txBody>
          <a:bodyPr/>
          <a:lstStyle/>
          <a:p>
            <a:fld id="{199F8BB6-93D4-4DCE-BB64-4347D6AFBC0E}" type="datetimeFigureOut">
              <a:rPr lang="en-GB" smtClean="0"/>
              <a:t>17/02/2025</a:t>
            </a:fld>
            <a:endParaRPr lang="en-GB" dirty="0"/>
          </a:p>
        </p:txBody>
      </p:sp>
      <p:sp>
        <p:nvSpPr>
          <p:cNvPr id="4" name="Footer Placeholder 3">
            <a:extLst>
              <a:ext uri="{FF2B5EF4-FFF2-40B4-BE49-F238E27FC236}">
                <a16:creationId xmlns:a16="http://schemas.microsoft.com/office/drawing/2014/main" id="{B1954483-C97E-45FC-A21E-0B1A44B66DCA}"/>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5F93BE8F-7D1B-467D-8282-9C268A563E1D}"/>
              </a:ext>
            </a:extLst>
          </p:cNvPr>
          <p:cNvSpPr>
            <a:spLocks noGrp="1"/>
          </p:cNvSpPr>
          <p:nvPr>
            <p:ph type="sldNum" sz="quarter" idx="12"/>
          </p:nvPr>
        </p:nvSpPr>
        <p:spPr/>
        <p:txBody>
          <a:bodyPr/>
          <a:lstStyle/>
          <a:p>
            <a:fld id="{69CAC748-F979-4B2E-BAD0-E4C7846F8AE6}" type="slidenum">
              <a:rPr lang="en-GB" smtClean="0"/>
              <a:t>‹#›</a:t>
            </a:fld>
            <a:endParaRPr lang="en-GB" dirty="0"/>
          </a:p>
        </p:txBody>
      </p:sp>
    </p:spTree>
    <p:extLst>
      <p:ext uri="{BB962C8B-B14F-4D97-AF65-F5344CB8AC3E}">
        <p14:creationId xmlns:p14="http://schemas.microsoft.com/office/powerpoint/2010/main" val="1016242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8E4E2FE-C87F-4BF3-9BBF-13FDB4DEF0CB}"/>
              </a:ext>
            </a:extLst>
          </p:cNvPr>
          <p:cNvSpPr>
            <a:spLocks noGrp="1"/>
          </p:cNvSpPr>
          <p:nvPr>
            <p:ph type="dt" sz="half" idx="10"/>
          </p:nvPr>
        </p:nvSpPr>
        <p:spPr/>
        <p:txBody>
          <a:bodyPr/>
          <a:lstStyle/>
          <a:p>
            <a:fld id="{199F8BB6-93D4-4DCE-BB64-4347D6AFBC0E}" type="datetimeFigureOut">
              <a:rPr lang="en-GB" smtClean="0"/>
              <a:t>17/02/2025</a:t>
            </a:fld>
            <a:endParaRPr lang="en-GB" dirty="0"/>
          </a:p>
        </p:txBody>
      </p:sp>
      <p:sp>
        <p:nvSpPr>
          <p:cNvPr id="3" name="Footer Placeholder 2">
            <a:extLst>
              <a:ext uri="{FF2B5EF4-FFF2-40B4-BE49-F238E27FC236}">
                <a16:creationId xmlns:a16="http://schemas.microsoft.com/office/drawing/2014/main" id="{A9D3E82E-6CC4-48A9-A59D-F4D5D76F6636}"/>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673E16E4-36AB-468A-9B63-887217955C29}"/>
              </a:ext>
            </a:extLst>
          </p:cNvPr>
          <p:cNvSpPr>
            <a:spLocks noGrp="1"/>
          </p:cNvSpPr>
          <p:nvPr>
            <p:ph type="sldNum" sz="quarter" idx="12"/>
          </p:nvPr>
        </p:nvSpPr>
        <p:spPr/>
        <p:txBody>
          <a:bodyPr/>
          <a:lstStyle/>
          <a:p>
            <a:fld id="{69CAC748-F979-4B2E-BAD0-E4C7846F8AE6}" type="slidenum">
              <a:rPr lang="en-GB" smtClean="0"/>
              <a:t>‹#›</a:t>
            </a:fld>
            <a:endParaRPr lang="en-GB" dirty="0"/>
          </a:p>
        </p:txBody>
      </p:sp>
    </p:spTree>
    <p:extLst>
      <p:ext uri="{BB962C8B-B14F-4D97-AF65-F5344CB8AC3E}">
        <p14:creationId xmlns:p14="http://schemas.microsoft.com/office/powerpoint/2010/main" val="4170773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218DA-4DB4-4427-82E0-405483423D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B5DF75F-BC37-4D69-871F-EF59453244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AC08E86-EE11-43A3-8CBE-308571665D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4CEB00-9E4F-4B99-8A43-7D4C986B9D20}"/>
              </a:ext>
            </a:extLst>
          </p:cNvPr>
          <p:cNvSpPr>
            <a:spLocks noGrp="1"/>
          </p:cNvSpPr>
          <p:nvPr>
            <p:ph type="dt" sz="half" idx="10"/>
          </p:nvPr>
        </p:nvSpPr>
        <p:spPr/>
        <p:txBody>
          <a:bodyPr/>
          <a:lstStyle/>
          <a:p>
            <a:fld id="{199F8BB6-93D4-4DCE-BB64-4347D6AFBC0E}" type="datetimeFigureOut">
              <a:rPr lang="en-GB" smtClean="0"/>
              <a:t>17/02/2025</a:t>
            </a:fld>
            <a:endParaRPr lang="en-GB" dirty="0"/>
          </a:p>
        </p:txBody>
      </p:sp>
      <p:sp>
        <p:nvSpPr>
          <p:cNvPr id="6" name="Footer Placeholder 5">
            <a:extLst>
              <a:ext uri="{FF2B5EF4-FFF2-40B4-BE49-F238E27FC236}">
                <a16:creationId xmlns:a16="http://schemas.microsoft.com/office/drawing/2014/main" id="{BEB51E01-572E-496E-BD41-2D59724503AE}"/>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62B1CD37-3803-49B2-B457-65D2FD2E4AF1}"/>
              </a:ext>
            </a:extLst>
          </p:cNvPr>
          <p:cNvSpPr>
            <a:spLocks noGrp="1"/>
          </p:cNvSpPr>
          <p:nvPr>
            <p:ph type="sldNum" sz="quarter" idx="12"/>
          </p:nvPr>
        </p:nvSpPr>
        <p:spPr/>
        <p:txBody>
          <a:bodyPr/>
          <a:lstStyle/>
          <a:p>
            <a:fld id="{69CAC748-F979-4B2E-BAD0-E4C7846F8AE6}" type="slidenum">
              <a:rPr lang="en-GB" smtClean="0"/>
              <a:t>‹#›</a:t>
            </a:fld>
            <a:endParaRPr lang="en-GB" dirty="0"/>
          </a:p>
        </p:txBody>
      </p:sp>
    </p:spTree>
    <p:extLst>
      <p:ext uri="{BB962C8B-B14F-4D97-AF65-F5344CB8AC3E}">
        <p14:creationId xmlns:p14="http://schemas.microsoft.com/office/powerpoint/2010/main" val="2311900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E0604-32A8-4A6C-B718-D90C1FBABE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B29F90F-50BC-42AD-AA73-162C9FC7B5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E6ACAF08-C711-43D8-AAE9-AA2971656E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CB6FF9-5181-41A6-8141-CCB703C8FB97}"/>
              </a:ext>
            </a:extLst>
          </p:cNvPr>
          <p:cNvSpPr>
            <a:spLocks noGrp="1"/>
          </p:cNvSpPr>
          <p:nvPr>
            <p:ph type="dt" sz="half" idx="10"/>
          </p:nvPr>
        </p:nvSpPr>
        <p:spPr/>
        <p:txBody>
          <a:bodyPr/>
          <a:lstStyle/>
          <a:p>
            <a:fld id="{199F8BB6-93D4-4DCE-BB64-4347D6AFBC0E}" type="datetimeFigureOut">
              <a:rPr lang="en-GB" smtClean="0"/>
              <a:t>17/02/2025</a:t>
            </a:fld>
            <a:endParaRPr lang="en-GB" dirty="0"/>
          </a:p>
        </p:txBody>
      </p:sp>
      <p:sp>
        <p:nvSpPr>
          <p:cNvPr id="6" name="Footer Placeholder 5">
            <a:extLst>
              <a:ext uri="{FF2B5EF4-FFF2-40B4-BE49-F238E27FC236}">
                <a16:creationId xmlns:a16="http://schemas.microsoft.com/office/drawing/2014/main" id="{305D5BA3-E579-4E4A-83A2-78CAE635FD1F}"/>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FE4C880F-27A6-469D-82EA-244732EB31FB}"/>
              </a:ext>
            </a:extLst>
          </p:cNvPr>
          <p:cNvSpPr>
            <a:spLocks noGrp="1"/>
          </p:cNvSpPr>
          <p:nvPr>
            <p:ph type="sldNum" sz="quarter" idx="12"/>
          </p:nvPr>
        </p:nvSpPr>
        <p:spPr/>
        <p:txBody>
          <a:bodyPr/>
          <a:lstStyle/>
          <a:p>
            <a:fld id="{69CAC748-F979-4B2E-BAD0-E4C7846F8AE6}" type="slidenum">
              <a:rPr lang="en-GB" smtClean="0"/>
              <a:t>‹#›</a:t>
            </a:fld>
            <a:endParaRPr lang="en-GB" dirty="0"/>
          </a:p>
        </p:txBody>
      </p:sp>
    </p:spTree>
    <p:extLst>
      <p:ext uri="{BB962C8B-B14F-4D97-AF65-F5344CB8AC3E}">
        <p14:creationId xmlns:p14="http://schemas.microsoft.com/office/powerpoint/2010/main" val="1175385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16BA01-44BA-4A6B-9C2A-5B00A64586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16EEB8C-F96E-48F4-82FC-383D518FFC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28F6DA8-337A-4B44-B28D-35667C7115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9F8BB6-93D4-4DCE-BB64-4347D6AFBC0E}" type="datetimeFigureOut">
              <a:rPr lang="en-GB" smtClean="0"/>
              <a:t>17/02/2025</a:t>
            </a:fld>
            <a:endParaRPr lang="en-GB" dirty="0"/>
          </a:p>
        </p:txBody>
      </p:sp>
      <p:sp>
        <p:nvSpPr>
          <p:cNvPr id="5" name="Footer Placeholder 4">
            <a:extLst>
              <a:ext uri="{FF2B5EF4-FFF2-40B4-BE49-F238E27FC236}">
                <a16:creationId xmlns:a16="http://schemas.microsoft.com/office/drawing/2014/main" id="{A7E3590C-D368-428F-887C-5348FC6DDB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87E134FD-7C02-4BC2-B470-F2743B43DE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CAC748-F979-4B2E-BAD0-E4C7846F8AE6}" type="slidenum">
              <a:rPr lang="en-GB" smtClean="0"/>
              <a:t>‹#›</a:t>
            </a:fld>
            <a:endParaRPr lang="en-GB" dirty="0"/>
          </a:p>
        </p:txBody>
      </p:sp>
    </p:spTree>
    <p:extLst>
      <p:ext uri="{BB962C8B-B14F-4D97-AF65-F5344CB8AC3E}">
        <p14:creationId xmlns:p14="http://schemas.microsoft.com/office/powerpoint/2010/main" val="2109172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2B16AA68-A068-4246-991A-E0E531F5A7EA}"/>
              </a:ext>
            </a:extLst>
          </p:cNvPr>
          <p:cNvGraphicFramePr>
            <a:graphicFrameLocks noGrp="1"/>
          </p:cNvGraphicFramePr>
          <p:nvPr>
            <p:extLst>
              <p:ext uri="{D42A27DB-BD31-4B8C-83A1-F6EECF244321}">
                <p14:modId xmlns:p14="http://schemas.microsoft.com/office/powerpoint/2010/main" val="2103141007"/>
              </p:ext>
            </p:extLst>
          </p:nvPr>
        </p:nvGraphicFramePr>
        <p:xfrm>
          <a:off x="472703" y="864645"/>
          <a:ext cx="10403278" cy="1191360"/>
        </p:xfrm>
        <a:graphic>
          <a:graphicData uri="http://schemas.openxmlformats.org/drawingml/2006/table">
            <a:tbl>
              <a:tblPr firstRow="1" bandRow="1">
                <a:tableStyleId>{5C22544A-7EE6-4342-B048-85BDC9FD1C3A}</a:tableStyleId>
              </a:tblPr>
              <a:tblGrid>
                <a:gridCol w="10403278">
                  <a:extLst>
                    <a:ext uri="{9D8B030D-6E8A-4147-A177-3AD203B41FA5}">
                      <a16:colId xmlns:a16="http://schemas.microsoft.com/office/drawing/2014/main" val="249623936"/>
                    </a:ext>
                  </a:extLst>
                </a:gridCol>
              </a:tblGrid>
              <a:tr h="2381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lang="en-GB" sz="3200" b="0" i="0" u="none" strike="noStrike" kern="0" cap="none" spc="0" baseline="0" dirty="0">
                          <a:solidFill>
                            <a:schemeClr val="tx1"/>
                          </a:solidFill>
                          <a:uFillTx/>
                          <a:latin typeface="Arial" panose="020B0604020202020204" pitchFamily="34" charset="0"/>
                          <a:ea typeface="Malgun Gothic Semilight"/>
                          <a:cs typeface="Arial" panose="020B0604020202020204" pitchFamily="34" charset="0"/>
                        </a:rPr>
                        <a:t>Marketing plan – </a:t>
                      </a:r>
                      <a:r>
                        <a:rPr lang="en-GB" sz="2800" b="0" i="0" u="none" strike="noStrike" kern="1200" cap="none" baseline="0" dirty="0">
                          <a:solidFill>
                            <a:schemeClr val="tx1"/>
                          </a:solidFill>
                          <a:effectLst/>
                          <a:latin typeface="Arial" panose="020B0604020202020204" pitchFamily="34" charset="0"/>
                          <a:ea typeface="+mn-ea"/>
                          <a:cs typeface="Arial" panose="020B0604020202020204" pitchFamily="34" charset="0"/>
                        </a:rPr>
                        <a:t>XXXX</a:t>
                      </a:r>
                      <a:endParaRPr kumimoji="0" lang="en-GB" sz="3200" b="0" i="0" u="none" strike="noStrike" kern="1200" cap="none" spc="0" normalizeH="0" baseline="0" noProof="0" dirty="0">
                        <a:ln>
                          <a:noFill/>
                        </a:ln>
                        <a:solidFill>
                          <a:schemeClr val="tx1"/>
                        </a:solidFill>
                        <a:effectLst/>
                        <a:uLnTx/>
                        <a:uFillTx/>
                        <a:latin typeface="Arial" panose="020B0604020202020204" pitchFamily="34" charset="0"/>
                        <a:ea typeface="Malgun Gothic Semilight" pitchFamily="34"/>
                        <a:cs typeface="Arial" panose="020B0604020202020204" pitchFamily="34" charset="0"/>
                      </a:endParaRPr>
                    </a:p>
                  </a:txBody>
                  <a:tcPr marL="0" marT="36000" marB="36000">
                    <a:lnL w="12701" cap="flat" cmpd="sng" algn="ctr">
                      <a:noFill/>
                      <a:prstDash val="solid"/>
                      <a:round/>
                      <a:headEnd type="none" w="med" len="med"/>
                      <a:tailEnd type="none" w="med" len="med"/>
                    </a:lnL>
                    <a:lnR w="12700" cmpd="sng">
                      <a:noFill/>
                      <a:prstDash val="solid"/>
                    </a:lnR>
                    <a:lnT w="12701" cap="flat" cmpd="sng" algn="ctr">
                      <a:noFill/>
                      <a:prstDash val="solid"/>
                      <a:round/>
                      <a:headEnd type="none" w="med" len="med"/>
                      <a:tailEnd type="none" w="med" len="med"/>
                    </a:lnT>
                    <a:lnB w="38103"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07446516"/>
                  </a:ext>
                </a:extLst>
              </a:tr>
              <a:tr h="2350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endParaRPr lang="en-GB" sz="2000" b="0" i="0" u="none" strike="noStrike" kern="0" cap="none" spc="0" baseline="0" dirty="0">
                        <a:solidFill>
                          <a:schemeClr val="tx1"/>
                        </a:solidFill>
                        <a:uFillTx/>
                        <a:latin typeface="Arial" panose="020B0604020202020204" pitchFamily="34" charset="0"/>
                        <a:ea typeface="Malgun Gothic Semilight"/>
                        <a:cs typeface="Arial" panose="020B0604020202020204" pitchFamily="34" charset="0"/>
                      </a:endParaRPr>
                    </a:p>
                  </a:txBody>
                  <a:tcPr marL="0" marT="36000" marB="36000">
                    <a:lnL w="12701" cap="flat" cmpd="sng" algn="ctr">
                      <a:noFill/>
                      <a:prstDash val="solid"/>
                      <a:round/>
                      <a:headEnd type="none" w="med" len="med"/>
                      <a:tailEnd type="none" w="med" len="med"/>
                    </a:lnL>
                    <a:lnR w="12700" cmpd="sng">
                      <a:noFill/>
                      <a:prstDash val="solid"/>
                    </a:lnR>
                    <a:lnT w="38103" cap="flat" cmpd="sng" algn="ctr">
                      <a:noFill/>
                      <a:prstDash val="solid"/>
                      <a:round/>
                      <a:headEnd type="none" w="med" len="med"/>
                      <a:tailEnd type="none" w="med" len="med"/>
                    </a:lnT>
                    <a:lnB w="12700" cmpd="sng">
                      <a:no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527823880"/>
                  </a:ext>
                </a:extLst>
              </a:tr>
              <a:tr h="0">
                <a:tc>
                  <a:txBody>
                    <a:bodyPr/>
                    <a:lstStyle/>
                    <a:p>
                      <a:pPr marL="0" marR="0" lvl="0" indent="0"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dirty="0">
                        <a:solidFill>
                          <a:schemeClr val="tx1"/>
                        </a:solidFill>
                        <a:uFillTx/>
                        <a:latin typeface="Arial" panose="020B0604020202020204" pitchFamily="34" charset="0"/>
                        <a:ea typeface="Malgun Gothic Semilight"/>
                        <a:cs typeface="Arial" panose="020B0604020202020204" pitchFamily="34" charset="0"/>
                      </a:endParaRPr>
                    </a:p>
                  </a:txBody>
                  <a:tcPr marL="0" marT="36000" marB="36000">
                    <a:lnL w="12701" cap="flat" cmpd="sng" algn="ctr">
                      <a:noFill/>
                      <a:prstDash val="solid"/>
                      <a:round/>
                      <a:headEnd type="none" w="med" len="med"/>
                      <a:tailEnd type="none" w="med" len="me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851910562"/>
                  </a:ext>
                </a:extLst>
              </a:tr>
            </a:tbl>
          </a:graphicData>
        </a:graphic>
      </p:graphicFrame>
      <p:graphicFrame>
        <p:nvGraphicFramePr>
          <p:cNvPr id="7" name="Table 6">
            <a:extLst>
              <a:ext uri="{FF2B5EF4-FFF2-40B4-BE49-F238E27FC236}">
                <a16:creationId xmlns:a16="http://schemas.microsoft.com/office/drawing/2014/main" id="{8A1BC2DC-45B3-4A7E-A179-D5A8202BF984}"/>
              </a:ext>
            </a:extLst>
          </p:cNvPr>
          <p:cNvGraphicFramePr>
            <a:graphicFrameLocks noGrp="1"/>
          </p:cNvGraphicFramePr>
          <p:nvPr>
            <p:extLst>
              <p:ext uri="{D42A27DB-BD31-4B8C-83A1-F6EECF244321}">
                <p14:modId xmlns:p14="http://schemas.microsoft.com/office/powerpoint/2010/main" val="1531638986"/>
              </p:ext>
            </p:extLst>
          </p:nvPr>
        </p:nvGraphicFramePr>
        <p:xfrm>
          <a:off x="472703" y="1754698"/>
          <a:ext cx="10820137" cy="3743381"/>
        </p:xfrm>
        <a:graphic>
          <a:graphicData uri="http://schemas.openxmlformats.org/drawingml/2006/table">
            <a:tbl>
              <a:tblPr firstRow="1" bandRow="1">
                <a:tableStyleId>{E8034E78-7F5D-4C2E-B375-FC64B27BC917}</a:tableStyleId>
              </a:tblPr>
              <a:tblGrid>
                <a:gridCol w="10820137">
                  <a:extLst>
                    <a:ext uri="{9D8B030D-6E8A-4147-A177-3AD203B41FA5}">
                      <a16:colId xmlns:a16="http://schemas.microsoft.com/office/drawing/2014/main" val="2671307644"/>
                    </a:ext>
                  </a:extLst>
                </a:gridCol>
              </a:tblGrid>
              <a:tr h="474831">
                <a:tc>
                  <a:txBody>
                    <a:bodyPr/>
                    <a:lstStyle/>
                    <a:p>
                      <a:r>
                        <a:rPr lang="en-GB" sz="2400" dirty="0">
                          <a:solidFill>
                            <a:schemeClr val="tx1"/>
                          </a:solidFill>
                        </a:rPr>
                        <a:t>1. Aims</a:t>
                      </a:r>
                    </a:p>
                  </a:txBody>
                  <a:tcPr marL="0" marR="0" marT="36000" marB="180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rgbClr val="92D05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9473702"/>
                  </a:ext>
                </a:extLst>
              </a:tr>
              <a:tr h="31616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baseline="0" dirty="0">
                          <a:solidFill>
                            <a:schemeClr val="tx1"/>
                          </a:solidFill>
                          <a:latin typeface="+mn-lt"/>
                          <a:ea typeface="+mn-ea"/>
                          <a:cs typeface="+mn-cs"/>
                        </a:rPr>
                        <a:t>The service aims to improve the health and well-being of xx residents by encouraging them to make healthier lifestyle choices.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baseline="0" dirty="0">
                        <a:solidFill>
                          <a:schemeClr val="tx1"/>
                        </a:solidFill>
                        <a:latin typeface="+mn-lt"/>
                        <a:ea typeface="+mn-ea"/>
                        <a:cs typeface="+mn-cs"/>
                      </a:endParaRPr>
                    </a:p>
                    <a:p>
                      <a:r>
                        <a:rPr lang="en-GB" sz="1200" b="0" i="0" kern="1200" dirty="0">
                          <a:solidFill>
                            <a:schemeClr val="tx1"/>
                          </a:solidFill>
                          <a:effectLst/>
                          <a:latin typeface="+mn-lt"/>
                          <a:ea typeface="+mn-ea"/>
                          <a:cs typeface="Arial" panose="020B0604020202020204" pitchFamily="34" charset="0"/>
                        </a:rPr>
                        <a:t>The service will deliver evidence-based health improvement and behaviour change interventions to address the key health and wellbeing issues impacting the residents and communities.</a:t>
                      </a:r>
                    </a:p>
                    <a:p>
                      <a:endParaRPr lang="en-GB" sz="1200" b="0" i="0" kern="1200" dirty="0">
                        <a:solidFill>
                          <a:schemeClr val="tx1"/>
                        </a:solidFill>
                        <a:effectLst/>
                        <a:latin typeface="+mn-lt"/>
                        <a:ea typeface="+mn-ea"/>
                        <a:cs typeface="Arial" panose="020B0604020202020204" pitchFamily="34" charset="0"/>
                      </a:endParaRPr>
                    </a:p>
                    <a:p>
                      <a:r>
                        <a:rPr lang="en-GB" sz="1200" b="0" i="0" kern="1200" dirty="0">
                          <a:solidFill>
                            <a:schemeClr val="tx1"/>
                          </a:solidFill>
                          <a:effectLst/>
                          <a:latin typeface="+mn-lt"/>
                          <a:ea typeface="+mn-ea"/>
                          <a:cs typeface="Arial" panose="020B0604020202020204" pitchFamily="34" charset="0"/>
                        </a:rPr>
                        <a:t>Through collaboration with stakeholders, the  service aims to:</a:t>
                      </a:r>
                    </a:p>
                    <a:p>
                      <a:endParaRPr lang="en-GB" sz="1200" b="0" i="0" kern="1200" dirty="0">
                        <a:solidFill>
                          <a:schemeClr val="tx1"/>
                        </a:solidFill>
                        <a:effectLst/>
                        <a:latin typeface="+mn-lt"/>
                        <a:ea typeface="+mn-ea"/>
                        <a:cs typeface="Arial" panose="020B0604020202020204" pitchFamily="34" charset="0"/>
                      </a:endParaRPr>
                    </a:p>
                    <a:p>
                      <a:r>
                        <a:rPr lang="en-GB" sz="1200" b="0" i="0" kern="1200" dirty="0">
                          <a:solidFill>
                            <a:schemeClr val="tx1"/>
                          </a:solidFill>
                          <a:effectLst/>
                          <a:latin typeface="+mn-lt"/>
                          <a:ea typeface="+mn-ea"/>
                          <a:cs typeface="Arial" panose="020B0604020202020204" pitchFamily="34" charset="0"/>
                        </a:rPr>
                        <a:t>· Enhance the health and wellbeing of XXXX residents.</a:t>
                      </a:r>
                    </a:p>
                    <a:p>
                      <a:r>
                        <a:rPr lang="en-GB" sz="1200" b="0" i="0" kern="1200" dirty="0">
                          <a:solidFill>
                            <a:schemeClr val="tx1"/>
                          </a:solidFill>
                          <a:effectLst/>
                          <a:latin typeface="+mn-lt"/>
                          <a:ea typeface="+mn-ea"/>
                          <a:cs typeface="Arial" panose="020B0604020202020204" pitchFamily="34" charset="0"/>
                        </a:rPr>
                        <a:t>· Empower residents to take control of their health and achieve optimal wellbeing.</a:t>
                      </a:r>
                    </a:p>
                    <a:p>
                      <a:r>
                        <a:rPr lang="en-GB" sz="1200" b="0" i="0" kern="1200" dirty="0">
                          <a:solidFill>
                            <a:schemeClr val="tx1"/>
                          </a:solidFill>
                          <a:effectLst/>
                          <a:latin typeface="+mn-lt"/>
                          <a:ea typeface="+mn-ea"/>
                          <a:cs typeface="Arial" panose="020B0604020202020204" pitchFamily="34" charset="0"/>
                        </a:rPr>
                        <a:t>· Reduce health inequalities across the population.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baseline="0" dirty="0">
                        <a:solidFill>
                          <a:schemeClr val="tx1"/>
                        </a:solidFill>
                        <a:latin typeface="+mn-lt"/>
                        <a:ea typeface="+mn-ea"/>
                        <a:cs typeface="+mn-cs"/>
                      </a:endParaRPr>
                    </a:p>
                  </a:txBody>
                  <a:tcPr marL="0" marR="0" marT="180000" marB="3600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92D050"/>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85916778"/>
                  </a:ext>
                </a:extLst>
              </a:tr>
            </a:tbl>
          </a:graphicData>
        </a:graphic>
      </p:graphicFrame>
      <p:pic>
        <p:nvPicPr>
          <p:cNvPr id="4" name="Picture 3">
            <a:extLst>
              <a:ext uri="{FF2B5EF4-FFF2-40B4-BE49-F238E27FC236}">
                <a16:creationId xmlns:a16="http://schemas.microsoft.com/office/drawing/2014/main" id="{4C0CCDB3-2482-3197-1987-FD33DC6FEF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703" y="5775642"/>
            <a:ext cx="3538728" cy="435426"/>
          </a:xfrm>
          <a:prstGeom prst="rect">
            <a:avLst/>
          </a:prstGeom>
        </p:spPr>
      </p:pic>
    </p:spTree>
    <p:extLst>
      <p:ext uri="{BB962C8B-B14F-4D97-AF65-F5344CB8AC3E}">
        <p14:creationId xmlns:p14="http://schemas.microsoft.com/office/powerpoint/2010/main" val="1051197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43DA43-9F71-1B47-A153-90B5C6C803B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A68B6CB-0E99-02CE-6AF7-11F24CD22D84}"/>
              </a:ext>
            </a:extLst>
          </p:cNvPr>
          <p:cNvSpPr>
            <a:spLocks noGrp="1"/>
          </p:cNvSpPr>
          <p:nvPr>
            <p:ph type="title"/>
          </p:nvPr>
        </p:nvSpPr>
        <p:spPr/>
        <p:txBody>
          <a:bodyPr/>
          <a:lstStyle/>
          <a:p>
            <a:r>
              <a:rPr lang="en-GB" dirty="0"/>
              <a:t>Marketing and communications plan</a:t>
            </a:r>
          </a:p>
        </p:txBody>
      </p:sp>
      <p:graphicFrame>
        <p:nvGraphicFramePr>
          <p:cNvPr id="4" name="Content Placeholder 3">
            <a:extLst>
              <a:ext uri="{FF2B5EF4-FFF2-40B4-BE49-F238E27FC236}">
                <a16:creationId xmlns:a16="http://schemas.microsoft.com/office/drawing/2014/main" id="{E96C566E-689F-A17A-4496-D5B8FCAD2BCC}"/>
              </a:ext>
            </a:extLst>
          </p:cNvPr>
          <p:cNvGraphicFramePr>
            <a:graphicFrameLocks noGrp="1"/>
          </p:cNvGraphicFramePr>
          <p:nvPr>
            <p:ph idx="1"/>
            <p:extLst>
              <p:ext uri="{D42A27DB-BD31-4B8C-83A1-F6EECF244321}">
                <p14:modId xmlns:p14="http://schemas.microsoft.com/office/powerpoint/2010/main" val="3132567429"/>
              </p:ext>
            </p:extLst>
          </p:nvPr>
        </p:nvGraphicFramePr>
        <p:xfrm>
          <a:off x="838200" y="2128743"/>
          <a:ext cx="10515597" cy="2570480"/>
        </p:xfrm>
        <a:graphic>
          <a:graphicData uri="http://schemas.openxmlformats.org/drawingml/2006/table">
            <a:tbl>
              <a:tblPr firstRow="1" bandRow="1">
                <a:tableStyleId>{93296810-A885-4BE3-A3E7-6D5BEEA58F35}</a:tableStyleId>
              </a:tblPr>
              <a:tblGrid>
                <a:gridCol w="4677697">
                  <a:extLst>
                    <a:ext uri="{9D8B030D-6E8A-4147-A177-3AD203B41FA5}">
                      <a16:colId xmlns:a16="http://schemas.microsoft.com/office/drawing/2014/main" val="3599725967"/>
                    </a:ext>
                  </a:extLst>
                </a:gridCol>
                <a:gridCol w="2332701">
                  <a:extLst>
                    <a:ext uri="{9D8B030D-6E8A-4147-A177-3AD203B41FA5}">
                      <a16:colId xmlns:a16="http://schemas.microsoft.com/office/drawing/2014/main" val="1777390449"/>
                    </a:ext>
                  </a:extLst>
                </a:gridCol>
                <a:gridCol w="3505199">
                  <a:extLst>
                    <a:ext uri="{9D8B030D-6E8A-4147-A177-3AD203B41FA5}">
                      <a16:colId xmlns:a16="http://schemas.microsoft.com/office/drawing/2014/main" val="2542728463"/>
                    </a:ext>
                  </a:extLst>
                </a:gridCol>
              </a:tblGrid>
              <a:tr h="370840">
                <a:tc>
                  <a:txBody>
                    <a:bodyPr/>
                    <a:lstStyle/>
                    <a:p>
                      <a:r>
                        <a:rPr lang="en-GB" sz="1800" dirty="0"/>
                        <a:t>Activity</a:t>
                      </a:r>
                    </a:p>
                  </a:txBody>
                  <a:tcPr/>
                </a:tc>
                <a:tc>
                  <a:txBody>
                    <a:bodyPr/>
                    <a:lstStyle/>
                    <a:p>
                      <a:r>
                        <a:rPr lang="en-GB" dirty="0"/>
                        <a:t>Date</a:t>
                      </a:r>
                    </a:p>
                  </a:txBody>
                  <a:tcPr/>
                </a:tc>
                <a:tc>
                  <a:txBody>
                    <a:bodyPr/>
                    <a:lstStyle/>
                    <a:p>
                      <a:r>
                        <a:rPr lang="en-GB" dirty="0"/>
                        <a:t>Comments</a:t>
                      </a:r>
                    </a:p>
                  </a:txBody>
                  <a:tcPr/>
                </a:tc>
                <a:extLst>
                  <a:ext uri="{0D108BD9-81ED-4DB2-BD59-A6C34878D82A}">
                    <a16:rowId xmlns:a16="http://schemas.microsoft.com/office/drawing/2014/main" val="1811846859"/>
                  </a:ext>
                </a:extLst>
              </a:tr>
              <a:tr h="370840">
                <a:tc>
                  <a:txBody>
                    <a:bodyPr/>
                    <a:lstStyle/>
                    <a:p>
                      <a:r>
                        <a:rPr lang="en-GB" sz="1200" dirty="0"/>
                        <a:t>Identify core messages tailored to different audience segments (families, older adults, minority groups, etc.).</a:t>
                      </a:r>
                    </a:p>
                  </a:txBody>
                  <a:tcPr/>
                </a:tc>
                <a:tc>
                  <a:txBody>
                    <a:bodyPr/>
                    <a:lstStyle/>
                    <a:p>
                      <a:r>
                        <a:rPr lang="en-GB" sz="1200" dirty="0"/>
                        <a:t>Mar 2025</a:t>
                      </a:r>
                    </a:p>
                  </a:txBody>
                  <a:tcPr/>
                </a:tc>
                <a:tc>
                  <a:txBody>
                    <a:bodyPr/>
                    <a:lstStyle/>
                    <a:p>
                      <a:endParaRPr lang="en-GB" sz="1200" dirty="0"/>
                    </a:p>
                  </a:txBody>
                  <a:tcPr/>
                </a:tc>
                <a:extLst>
                  <a:ext uri="{0D108BD9-81ED-4DB2-BD59-A6C34878D82A}">
                    <a16:rowId xmlns:a16="http://schemas.microsoft.com/office/drawing/2014/main" val="369310556"/>
                  </a:ext>
                </a:extLst>
              </a:tr>
              <a:tr h="370840">
                <a:tc>
                  <a:txBody>
                    <a:bodyPr/>
                    <a:lstStyle/>
                    <a:p>
                      <a:r>
                        <a:rPr lang="en-GB" sz="1200" dirty="0"/>
                        <a:t>Draft taglines and key service descriptions emphasising accessibility and health benefits.</a:t>
                      </a:r>
                    </a:p>
                  </a:txBody>
                  <a:tcPr/>
                </a:tc>
                <a:tc>
                  <a:txBody>
                    <a:bodyPr/>
                    <a:lstStyle/>
                    <a:p>
                      <a:r>
                        <a:rPr lang="en-GB" sz="1200" dirty="0"/>
                        <a:t>Mar – Apr 2025</a:t>
                      </a:r>
                    </a:p>
                  </a:txBody>
                  <a:tcPr/>
                </a:tc>
                <a:tc>
                  <a:txBody>
                    <a:bodyPr/>
                    <a:lstStyle/>
                    <a:p>
                      <a:endParaRPr lang="en-GB" sz="1200" dirty="0"/>
                    </a:p>
                  </a:txBody>
                  <a:tcPr/>
                </a:tc>
                <a:extLst>
                  <a:ext uri="{0D108BD9-81ED-4DB2-BD59-A6C34878D82A}">
                    <a16:rowId xmlns:a16="http://schemas.microsoft.com/office/drawing/2014/main" val="3032465716"/>
                  </a:ext>
                </a:extLst>
              </a:tr>
              <a:tr h="370840">
                <a:tc>
                  <a:txBody>
                    <a:bodyPr/>
                    <a:lstStyle/>
                    <a:p>
                      <a:r>
                        <a:rPr lang="en-GB" sz="1200" dirty="0"/>
                        <a:t>Develop talking points for media appearances and community presentations.</a:t>
                      </a:r>
                    </a:p>
                  </a:txBody>
                  <a:tcPr/>
                </a:tc>
                <a:tc>
                  <a:txBody>
                    <a:bodyPr/>
                    <a:lstStyle/>
                    <a:p>
                      <a:r>
                        <a:rPr lang="en-GB" sz="1200" dirty="0"/>
                        <a:t>Mar – Apr 2025</a:t>
                      </a:r>
                    </a:p>
                  </a:txBody>
                  <a:tcPr/>
                </a:tc>
                <a:tc>
                  <a:txBody>
                    <a:bodyPr/>
                    <a:lstStyle/>
                    <a:p>
                      <a:endParaRPr lang="en-GB" sz="1200" dirty="0"/>
                    </a:p>
                  </a:txBody>
                  <a:tcPr/>
                </a:tc>
                <a:extLst>
                  <a:ext uri="{0D108BD9-81ED-4DB2-BD59-A6C34878D82A}">
                    <a16:rowId xmlns:a16="http://schemas.microsoft.com/office/drawing/2014/main" val="2131794190"/>
                  </a:ext>
                </a:extLst>
              </a:tr>
              <a:tr h="370840">
                <a:tc>
                  <a:txBody>
                    <a:bodyPr/>
                    <a:lstStyle/>
                    <a:p>
                      <a:r>
                        <a:rPr lang="en-GB" sz="1200" dirty="0"/>
                        <a:t>Conduct A/B testing on different messages via social media and focus groups.</a:t>
                      </a:r>
                    </a:p>
                  </a:txBody>
                  <a:tcPr/>
                </a:tc>
                <a:tc>
                  <a:txBody>
                    <a:bodyPr/>
                    <a:lstStyle/>
                    <a:p>
                      <a:r>
                        <a:rPr lang="en-GB" sz="1200" dirty="0"/>
                        <a:t>Mar – Apr 2025</a:t>
                      </a:r>
                    </a:p>
                  </a:txBody>
                  <a:tcPr/>
                </a:tc>
                <a:tc>
                  <a:txBody>
                    <a:bodyPr/>
                    <a:lstStyle/>
                    <a:p>
                      <a:endParaRPr lang="en-GB" sz="1200" dirty="0"/>
                    </a:p>
                  </a:txBody>
                  <a:tcPr/>
                </a:tc>
                <a:extLst>
                  <a:ext uri="{0D108BD9-81ED-4DB2-BD59-A6C34878D82A}">
                    <a16:rowId xmlns:a16="http://schemas.microsoft.com/office/drawing/2014/main" val="2196987574"/>
                  </a:ext>
                </a:extLst>
              </a:tr>
              <a:tr h="370840">
                <a:tc>
                  <a:txBody>
                    <a:bodyPr/>
                    <a:lstStyle/>
                    <a:p>
                      <a:r>
                        <a:rPr lang="en-GB" sz="1200" dirty="0"/>
                        <a:t>Translate key messages into multiple languages for inclusivity.</a:t>
                      </a:r>
                    </a:p>
                  </a:txBody>
                  <a:tcPr/>
                </a:tc>
                <a:tc>
                  <a:txBody>
                    <a:bodyPr/>
                    <a:lstStyle/>
                    <a:p>
                      <a:r>
                        <a:rPr lang="en-GB" sz="1200" dirty="0"/>
                        <a:t>Mar – Apr 2025</a:t>
                      </a:r>
                    </a:p>
                  </a:txBody>
                  <a:tcPr/>
                </a:tc>
                <a:tc>
                  <a:txBody>
                    <a:bodyPr/>
                    <a:lstStyle/>
                    <a:p>
                      <a:endParaRPr lang="en-GB" sz="1200" dirty="0"/>
                    </a:p>
                  </a:txBody>
                  <a:tcPr/>
                </a:tc>
                <a:extLst>
                  <a:ext uri="{0D108BD9-81ED-4DB2-BD59-A6C34878D82A}">
                    <a16:rowId xmlns:a16="http://schemas.microsoft.com/office/drawing/2014/main" val="1351683310"/>
                  </a:ext>
                </a:extLst>
              </a:tr>
            </a:tbl>
          </a:graphicData>
        </a:graphic>
      </p:graphicFrame>
      <p:sp>
        <p:nvSpPr>
          <p:cNvPr id="5" name="TextBox 4">
            <a:extLst>
              <a:ext uri="{FF2B5EF4-FFF2-40B4-BE49-F238E27FC236}">
                <a16:creationId xmlns:a16="http://schemas.microsoft.com/office/drawing/2014/main" id="{B7898413-7ED5-6E25-F2C7-27847E1FA0A8}"/>
              </a:ext>
            </a:extLst>
          </p:cNvPr>
          <p:cNvSpPr txBox="1"/>
          <p:nvPr/>
        </p:nvSpPr>
        <p:spPr>
          <a:xfrm>
            <a:off x="996695" y="1544860"/>
            <a:ext cx="4706015" cy="369332"/>
          </a:xfrm>
          <a:prstGeom prst="rect">
            <a:avLst/>
          </a:prstGeom>
          <a:noFill/>
        </p:spPr>
        <p:txBody>
          <a:bodyPr wrap="square" rtlCol="0">
            <a:spAutoFit/>
          </a:bodyPr>
          <a:lstStyle/>
          <a:p>
            <a:r>
              <a:rPr lang="en-GB" dirty="0"/>
              <a:t>Branding Rollout – Key messaging development</a:t>
            </a:r>
          </a:p>
        </p:txBody>
      </p:sp>
      <p:pic>
        <p:nvPicPr>
          <p:cNvPr id="7" name="Picture 6">
            <a:extLst>
              <a:ext uri="{FF2B5EF4-FFF2-40B4-BE49-F238E27FC236}">
                <a16:creationId xmlns:a16="http://schemas.microsoft.com/office/drawing/2014/main" id="{0812CFE3-F4E4-8BCF-67ED-9424807C3F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703" y="5998464"/>
            <a:ext cx="1727843" cy="212604"/>
          </a:xfrm>
          <a:prstGeom prst="rect">
            <a:avLst/>
          </a:prstGeom>
        </p:spPr>
      </p:pic>
    </p:spTree>
    <p:extLst>
      <p:ext uri="{BB962C8B-B14F-4D97-AF65-F5344CB8AC3E}">
        <p14:creationId xmlns:p14="http://schemas.microsoft.com/office/powerpoint/2010/main" val="15977325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5D6194-9D73-A8D9-1F0A-6E3A6FC8814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635A819-741E-C06E-3C54-9980CA05FFF1}"/>
              </a:ext>
            </a:extLst>
          </p:cNvPr>
          <p:cNvSpPr>
            <a:spLocks noGrp="1"/>
          </p:cNvSpPr>
          <p:nvPr>
            <p:ph type="title"/>
          </p:nvPr>
        </p:nvSpPr>
        <p:spPr/>
        <p:txBody>
          <a:bodyPr/>
          <a:lstStyle/>
          <a:p>
            <a:r>
              <a:rPr lang="en-GB" dirty="0"/>
              <a:t>Marketing and communications plan</a:t>
            </a:r>
          </a:p>
        </p:txBody>
      </p:sp>
      <p:graphicFrame>
        <p:nvGraphicFramePr>
          <p:cNvPr id="4" name="Content Placeholder 3">
            <a:extLst>
              <a:ext uri="{FF2B5EF4-FFF2-40B4-BE49-F238E27FC236}">
                <a16:creationId xmlns:a16="http://schemas.microsoft.com/office/drawing/2014/main" id="{C3BBFBB4-3492-DBF2-8048-A945B4BB4422}"/>
              </a:ext>
            </a:extLst>
          </p:cNvPr>
          <p:cNvGraphicFramePr>
            <a:graphicFrameLocks noGrp="1"/>
          </p:cNvGraphicFramePr>
          <p:nvPr>
            <p:ph idx="1"/>
            <p:extLst>
              <p:ext uri="{D42A27DB-BD31-4B8C-83A1-F6EECF244321}">
                <p14:modId xmlns:p14="http://schemas.microsoft.com/office/powerpoint/2010/main" val="4287846654"/>
              </p:ext>
            </p:extLst>
          </p:nvPr>
        </p:nvGraphicFramePr>
        <p:xfrm>
          <a:off x="838200" y="2128743"/>
          <a:ext cx="10515597" cy="2113280"/>
        </p:xfrm>
        <a:graphic>
          <a:graphicData uri="http://schemas.openxmlformats.org/drawingml/2006/table">
            <a:tbl>
              <a:tblPr firstRow="1" bandRow="1">
                <a:tableStyleId>{93296810-A885-4BE3-A3E7-6D5BEEA58F35}</a:tableStyleId>
              </a:tblPr>
              <a:tblGrid>
                <a:gridCol w="4677697">
                  <a:extLst>
                    <a:ext uri="{9D8B030D-6E8A-4147-A177-3AD203B41FA5}">
                      <a16:colId xmlns:a16="http://schemas.microsoft.com/office/drawing/2014/main" val="3599725967"/>
                    </a:ext>
                  </a:extLst>
                </a:gridCol>
                <a:gridCol w="2332701">
                  <a:extLst>
                    <a:ext uri="{9D8B030D-6E8A-4147-A177-3AD203B41FA5}">
                      <a16:colId xmlns:a16="http://schemas.microsoft.com/office/drawing/2014/main" val="1777390449"/>
                    </a:ext>
                  </a:extLst>
                </a:gridCol>
                <a:gridCol w="3505199">
                  <a:extLst>
                    <a:ext uri="{9D8B030D-6E8A-4147-A177-3AD203B41FA5}">
                      <a16:colId xmlns:a16="http://schemas.microsoft.com/office/drawing/2014/main" val="2542728463"/>
                    </a:ext>
                  </a:extLst>
                </a:gridCol>
              </a:tblGrid>
              <a:tr h="370840">
                <a:tc>
                  <a:txBody>
                    <a:bodyPr/>
                    <a:lstStyle/>
                    <a:p>
                      <a:r>
                        <a:rPr lang="en-GB" sz="1800" dirty="0"/>
                        <a:t>Activity</a:t>
                      </a:r>
                    </a:p>
                  </a:txBody>
                  <a:tcPr/>
                </a:tc>
                <a:tc>
                  <a:txBody>
                    <a:bodyPr/>
                    <a:lstStyle/>
                    <a:p>
                      <a:r>
                        <a:rPr lang="en-GB" dirty="0"/>
                        <a:t>Date</a:t>
                      </a:r>
                    </a:p>
                  </a:txBody>
                  <a:tcPr/>
                </a:tc>
                <a:tc>
                  <a:txBody>
                    <a:bodyPr/>
                    <a:lstStyle/>
                    <a:p>
                      <a:r>
                        <a:rPr lang="en-GB" dirty="0"/>
                        <a:t>Comments</a:t>
                      </a:r>
                    </a:p>
                  </a:txBody>
                  <a:tcPr/>
                </a:tc>
                <a:extLst>
                  <a:ext uri="{0D108BD9-81ED-4DB2-BD59-A6C34878D82A}">
                    <a16:rowId xmlns:a16="http://schemas.microsoft.com/office/drawing/2014/main" val="1811846859"/>
                  </a:ext>
                </a:extLst>
              </a:tr>
              <a:tr h="370840">
                <a:tc>
                  <a:txBody>
                    <a:bodyPr/>
                    <a:lstStyle/>
                    <a:p>
                      <a:r>
                        <a:rPr lang="en-GB" sz="1200" dirty="0"/>
                        <a:t>Hold an internal presentation for stakeholders, partners, and key staff members.</a:t>
                      </a:r>
                    </a:p>
                  </a:txBody>
                  <a:tcPr/>
                </a:tc>
                <a:tc>
                  <a:txBody>
                    <a:bodyPr/>
                    <a:lstStyle/>
                    <a:p>
                      <a:r>
                        <a:rPr lang="en-GB" sz="1200" dirty="0"/>
                        <a:t>Mar – Apr 2025</a:t>
                      </a:r>
                    </a:p>
                  </a:txBody>
                  <a:tcPr/>
                </a:tc>
                <a:tc>
                  <a:txBody>
                    <a:bodyPr/>
                    <a:lstStyle/>
                    <a:p>
                      <a:endParaRPr lang="en-GB" sz="1200" dirty="0"/>
                    </a:p>
                  </a:txBody>
                  <a:tcPr/>
                </a:tc>
                <a:extLst>
                  <a:ext uri="{0D108BD9-81ED-4DB2-BD59-A6C34878D82A}">
                    <a16:rowId xmlns:a16="http://schemas.microsoft.com/office/drawing/2014/main" val="369310556"/>
                  </a:ext>
                </a:extLst>
              </a:tr>
              <a:tr h="370840">
                <a:tc>
                  <a:txBody>
                    <a:bodyPr/>
                    <a:lstStyle/>
                    <a:p>
                      <a:r>
                        <a:rPr lang="en-GB" sz="1200" dirty="0"/>
                        <a:t>Distribute digital brand packs, including logos, messaging guides, and email templates.</a:t>
                      </a:r>
                    </a:p>
                  </a:txBody>
                  <a:tcPr/>
                </a:tc>
                <a:tc>
                  <a:txBody>
                    <a:bodyPr/>
                    <a:lstStyle/>
                    <a:p>
                      <a:r>
                        <a:rPr lang="en-GB" sz="1200" dirty="0"/>
                        <a:t>Mar – Apr 2025</a:t>
                      </a:r>
                    </a:p>
                  </a:txBody>
                  <a:tcPr/>
                </a:tc>
                <a:tc>
                  <a:txBody>
                    <a:bodyPr/>
                    <a:lstStyle/>
                    <a:p>
                      <a:endParaRPr lang="en-GB" sz="1200" dirty="0"/>
                    </a:p>
                  </a:txBody>
                  <a:tcPr/>
                </a:tc>
                <a:extLst>
                  <a:ext uri="{0D108BD9-81ED-4DB2-BD59-A6C34878D82A}">
                    <a16:rowId xmlns:a16="http://schemas.microsoft.com/office/drawing/2014/main" val="3032465716"/>
                  </a:ext>
                </a:extLst>
              </a:tr>
              <a:tr h="370840">
                <a:tc>
                  <a:txBody>
                    <a:bodyPr/>
                    <a:lstStyle/>
                    <a:p>
                      <a:r>
                        <a:rPr lang="en-GB" sz="1200" dirty="0"/>
                        <a:t>Set up email and newsletter announcements for internal teams.</a:t>
                      </a:r>
                    </a:p>
                  </a:txBody>
                  <a:tcPr/>
                </a:tc>
                <a:tc>
                  <a:txBody>
                    <a:bodyPr/>
                    <a:lstStyle/>
                    <a:p>
                      <a:r>
                        <a:rPr lang="en-GB" sz="1200" dirty="0"/>
                        <a:t>Mar – Apr 2025</a:t>
                      </a:r>
                    </a:p>
                  </a:txBody>
                  <a:tcPr/>
                </a:tc>
                <a:tc>
                  <a:txBody>
                    <a:bodyPr/>
                    <a:lstStyle/>
                    <a:p>
                      <a:endParaRPr lang="en-GB" sz="1200" dirty="0"/>
                    </a:p>
                  </a:txBody>
                  <a:tcPr/>
                </a:tc>
                <a:extLst>
                  <a:ext uri="{0D108BD9-81ED-4DB2-BD59-A6C34878D82A}">
                    <a16:rowId xmlns:a16="http://schemas.microsoft.com/office/drawing/2014/main" val="2131794190"/>
                  </a:ext>
                </a:extLst>
              </a:tr>
              <a:tr h="370840">
                <a:tc>
                  <a:txBody>
                    <a:bodyPr/>
                    <a:lstStyle/>
                    <a:p>
                      <a:r>
                        <a:rPr lang="en-GB" sz="1200" dirty="0"/>
                        <a:t>Provide training on how staff should communicate the new brand in public engagements.</a:t>
                      </a:r>
                    </a:p>
                  </a:txBody>
                  <a:tcPr/>
                </a:tc>
                <a:tc>
                  <a:txBody>
                    <a:bodyPr/>
                    <a:lstStyle/>
                    <a:p>
                      <a:r>
                        <a:rPr lang="en-GB" sz="1200" dirty="0"/>
                        <a:t>Mar – Apr 2025 &amp; ongoing</a:t>
                      </a:r>
                    </a:p>
                  </a:txBody>
                  <a:tcPr/>
                </a:tc>
                <a:tc>
                  <a:txBody>
                    <a:bodyPr/>
                    <a:lstStyle/>
                    <a:p>
                      <a:endParaRPr lang="en-GB" sz="1200" dirty="0"/>
                    </a:p>
                  </a:txBody>
                  <a:tcPr/>
                </a:tc>
                <a:extLst>
                  <a:ext uri="{0D108BD9-81ED-4DB2-BD59-A6C34878D82A}">
                    <a16:rowId xmlns:a16="http://schemas.microsoft.com/office/drawing/2014/main" val="2196987574"/>
                  </a:ext>
                </a:extLst>
              </a:tr>
            </a:tbl>
          </a:graphicData>
        </a:graphic>
      </p:graphicFrame>
      <p:sp>
        <p:nvSpPr>
          <p:cNvPr id="5" name="TextBox 4">
            <a:extLst>
              <a:ext uri="{FF2B5EF4-FFF2-40B4-BE49-F238E27FC236}">
                <a16:creationId xmlns:a16="http://schemas.microsoft.com/office/drawing/2014/main" id="{1A05D4E1-13C2-DA02-C3F5-5415CFA5A017}"/>
              </a:ext>
            </a:extLst>
          </p:cNvPr>
          <p:cNvSpPr txBox="1"/>
          <p:nvPr/>
        </p:nvSpPr>
        <p:spPr>
          <a:xfrm>
            <a:off x="996695" y="1544860"/>
            <a:ext cx="4951821" cy="369332"/>
          </a:xfrm>
          <a:prstGeom prst="rect">
            <a:avLst/>
          </a:prstGeom>
          <a:noFill/>
        </p:spPr>
        <p:txBody>
          <a:bodyPr wrap="square" rtlCol="0">
            <a:spAutoFit/>
          </a:bodyPr>
          <a:lstStyle/>
          <a:p>
            <a:r>
              <a:rPr lang="en-GB" dirty="0"/>
              <a:t>Branding Rollout – Stakeholder and internal launch</a:t>
            </a:r>
          </a:p>
        </p:txBody>
      </p:sp>
      <p:pic>
        <p:nvPicPr>
          <p:cNvPr id="7" name="Picture 6">
            <a:extLst>
              <a:ext uri="{FF2B5EF4-FFF2-40B4-BE49-F238E27FC236}">
                <a16:creationId xmlns:a16="http://schemas.microsoft.com/office/drawing/2014/main" id="{494BCA5E-7291-8DC8-1158-2C4EF7325D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703" y="5998464"/>
            <a:ext cx="1727843" cy="212604"/>
          </a:xfrm>
          <a:prstGeom prst="rect">
            <a:avLst/>
          </a:prstGeom>
        </p:spPr>
      </p:pic>
    </p:spTree>
    <p:extLst>
      <p:ext uri="{BB962C8B-B14F-4D97-AF65-F5344CB8AC3E}">
        <p14:creationId xmlns:p14="http://schemas.microsoft.com/office/powerpoint/2010/main" val="24112265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18595E-7CA9-67DA-AB04-3C39AC29BA8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D5FDF06-239B-190D-0275-70ED3EB3C3FC}"/>
              </a:ext>
            </a:extLst>
          </p:cNvPr>
          <p:cNvSpPr>
            <a:spLocks noGrp="1"/>
          </p:cNvSpPr>
          <p:nvPr>
            <p:ph type="title"/>
          </p:nvPr>
        </p:nvSpPr>
        <p:spPr/>
        <p:txBody>
          <a:bodyPr/>
          <a:lstStyle/>
          <a:p>
            <a:r>
              <a:rPr lang="en-GB" dirty="0"/>
              <a:t>Marketing and communications plan</a:t>
            </a:r>
          </a:p>
        </p:txBody>
      </p:sp>
      <p:graphicFrame>
        <p:nvGraphicFramePr>
          <p:cNvPr id="4" name="Content Placeholder 3">
            <a:extLst>
              <a:ext uri="{FF2B5EF4-FFF2-40B4-BE49-F238E27FC236}">
                <a16:creationId xmlns:a16="http://schemas.microsoft.com/office/drawing/2014/main" id="{9979BE32-A130-3568-0F36-DE722069BFB1}"/>
              </a:ext>
            </a:extLst>
          </p:cNvPr>
          <p:cNvGraphicFramePr>
            <a:graphicFrameLocks noGrp="1"/>
          </p:cNvGraphicFramePr>
          <p:nvPr>
            <p:ph idx="1"/>
            <p:extLst>
              <p:ext uri="{D42A27DB-BD31-4B8C-83A1-F6EECF244321}">
                <p14:modId xmlns:p14="http://schemas.microsoft.com/office/powerpoint/2010/main" val="2590760193"/>
              </p:ext>
            </p:extLst>
          </p:nvPr>
        </p:nvGraphicFramePr>
        <p:xfrm>
          <a:off x="838200" y="2128743"/>
          <a:ext cx="10515597" cy="2397760"/>
        </p:xfrm>
        <a:graphic>
          <a:graphicData uri="http://schemas.openxmlformats.org/drawingml/2006/table">
            <a:tbl>
              <a:tblPr firstRow="1" bandRow="1">
                <a:tableStyleId>{93296810-A885-4BE3-A3E7-6D5BEEA58F35}</a:tableStyleId>
              </a:tblPr>
              <a:tblGrid>
                <a:gridCol w="4677697">
                  <a:extLst>
                    <a:ext uri="{9D8B030D-6E8A-4147-A177-3AD203B41FA5}">
                      <a16:colId xmlns:a16="http://schemas.microsoft.com/office/drawing/2014/main" val="3599725967"/>
                    </a:ext>
                  </a:extLst>
                </a:gridCol>
                <a:gridCol w="2332701">
                  <a:extLst>
                    <a:ext uri="{9D8B030D-6E8A-4147-A177-3AD203B41FA5}">
                      <a16:colId xmlns:a16="http://schemas.microsoft.com/office/drawing/2014/main" val="1777390449"/>
                    </a:ext>
                  </a:extLst>
                </a:gridCol>
                <a:gridCol w="3505199">
                  <a:extLst>
                    <a:ext uri="{9D8B030D-6E8A-4147-A177-3AD203B41FA5}">
                      <a16:colId xmlns:a16="http://schemas.microsoft.com/office/drawing/2014/main" val="2542728463"/>
                    </a:ext>
                  </a:extLst>
                </a:gridCol>
              </a:tblGrid>
              <a:tr h="370840">
                <a:tc>
                  <a:txBody>
                    <a:bodyPr/>
                    <a:lstStyle/>
                    <a:p>
                      <a:r>
                        <a:rPr lang="en-GB" sz="1800" dirty="0"/>
                        <a:t>Activity</a:t>
                      </a:r>
                    </a:p>
                  </a:txBody>
                  <a:tcPr/>
                </a:tc>
                <a:tc>
                  <a:txBody>
                    <a:bodyPr/>
                    <a:lstStyle/>
                    <a:p>
                      <a:r>
                        <a:rPr lang="en-GB" dirty="0"/>
                        <a:t>Date</a:t>
                      </a:r>
                    </a:p>
                  </a:txBody>
                  <a:tcPr/>
                </a:tc>
                <a:tc>
                  <a:txBody>
                    <a:bodyPr/>
                    <a:lstStyle/>
                    <a:p>
                      <a:r>
                        <a:rPr lang="en-GB" dirty="0"/>
                        <a:t>Comments</a:t>
                      </a:r>
                    </a:p>
                  </a:txBody>
                  <a:tcPr/>
                </a:tc>
                <a:extLst>
                  <a:ext uri="{0D108BD9-81ED-4DB2-BD59-A6C34878D82A}">
                    <a16:rowId xmlns:a16="http://schemas.microsoft.com/office/drawing/2014/main" val="1811846859"/>
                  </a:ext>
                </a:extLst>
              </a:tr>
              <a:tr h="370840">
                <a:tc>
                  <a:txBody>
                    <a:bodyPr/>
                    <a:lstStyle/>
                    <a:p>
                      <a:r>
                        <a:rPr lang="en-GB" sz="1200" dirty="0"/>
                        <a:t>Organise a press release and coordinate media outreach (local newspapers, radio, online news platforms).</a:t>
                      </a:r>
                    </a:p>
                  </a:txBody>
                  <a:tcPr/>
                </a:tc>
                <a:tc>
                  <a:txBody>
                    <a:bodyPr/>
                    <a:lstStyle/>
                    <a:p>
                      <a:r>
                        <a:rPr lang="en-GB" sz="1200" dirty="0"/>
                        <a:t>Apr 2025</a:t>
                      </a:r>
                    </a:p>
                  </a:txBody>
                  <a:tcPr/>
                </a:tc>
                <a:tc>
                  <a:txBody>
                    <a:bodyPr/>
                    <a:lstStyle/>
                    <a:p>
                      <a:endParaRPr lang="en-GB" sz="1200" dirty="0"/>
                    </a:p>
                  </a:txBody>
                  <a:tcPr/>
                </a:tc>
                <a:extLst>
                  <a:ext uri="{0D108BD9-81ED-4DB2-BD59-A6C34878D82A}">
                    <a16:rowId xmlns:a16="http://schemas.microsoft.com/office/drawing/2014/main" val="369310556"/>
                  </a:ext>
                </a:extLst>
              </a:tr>
              <a:tr h="370840">
                <a:tc>
                  <a:txBody>
                    <a:bodyPr/>
                    <a:lstStyle/>
                    <a:p>
                      <a:r>
                        <a:rPr lang="en-GB" sz="1200" dirty="0"/>
                        <a:t>Host a public launch event featuring key community leaders, residents, and healthcare professionals.</a:t>
                      </a:r>
                    </a:p>
                  </a:txBody>
                  <a:tcPr/>
                </a:tc>
                <a:tc>
                  <a:txBody>
                    <a:bodyPr/>
                    <a:lstStyle/>
                    <a:p>
                      <a:r>
                        <a:rPr lang="en-GB" sz="1200" dirty="0"/>
                        <a:t>Q1 2025-2026</a:t>
                      </a:r>
                    </a:p>
                  </a:txBody>
                  <a:tcPr/>
                </a:tc>
                <a:tc>
                  <a:txBody>
                    <a:bodyPr/>
                    <a:lstStyle/>
                    <a:p>
                      <a:endParaRPr lang="en-GB" sz="1200" dirty="0"/>
                    </a:p>
                  </a:txBody>
                  <a:tcPr/>
                </a:tc>
                <a:extLst>
                  <a:ext uri="{0D108BD9-81ED-4DB2-BD59-A6C34878D82A}">
                    <a16:rowId xmlns:a16="http://schemas.microsoft.com/office/drawing/2014/main" val="3032465716"/>
                  </a:ext>
                </a:extLst>
              </a:tr>
              <a:tr h="370840">
                <a:tc>
                  <a:txBody>
                    <a:bodyPr/>
                    <a:lstStyle/>
                    <a:p>
                      <a:r>
                        <a:rPr lang="en-GB" sz="1200" dirty="0"/>
                        <a:t>Initiate a social media countdown campaign with daily teaser posts.</a:t>
                      </a:r>
                    </a:p>
                  </a:txBody>
                  <a:tcPr/>
                </a:tc>
                <a:tc>
                  <a:txBody>
                    <a:bodyPr/>
                    <a:lstStyle/>
                    <a:p>
                      <a:r>
                        <a:rPr lang="en-GB" sz="1200" dirty="0"/>
                        <a:t>Apr-May 2025</a:t>
                      </a:r>
                    </a:p>
                  </a:txBody>
                  <a:tcPr/>
                </a:tc>
                <a:tc>
                  <a:txBody>
                    <a:bodyPr/>
                    <a:lstStyle/>
                    <a:p>
                      <a:endParaRPr lang="en-GB" sz="1200" dirty="0"/>
                    </a:p>
                  </a:txBody>
                  <a:tcPr/>
                </a:tc>
                <a:extLst>
                  <a:ext uri="{0D108BD9-81ED-4DB2-BD59-A6C34878D82A}">
                    <a16:rowId xmlns:a16="http://schemas.microsoft.com/office/drawing/2014/main" val="2131794190"/>
                  </a:ext>
                </a:extLst>
              </a:tr>
              <a:tr h="370840">
                <a:tc>
                  <a:txBody>
                    <a:bodyPr/>
                    <a:lstStyle/>
                    <a:p>
                      <a:r>
                        <a:rPr lang="en-GB" sz="1200" dirty="0"/>
                        <a:t>Launch paid promotional campaigns on Google Ads to enhance reach.</a:t>
                      </a:r>
                    </a:p>
                  </a:txBody>
                  <a:tcPr/>
                </a:tc>
                <a:tc>
                  <a:txBody>
                    <a:bodyPr/>
                    <a:lstStyle/>
                    <a:p>
                      <a:r>
                        <a:rPr lang="en-GB" sz="1200" dirty="0"/>
                        <a:t>Apr-May 2025</a:t>
                      </a:r>
                    </a:p>
                  </a:txBody>
                  <a:tcPr/>
                </a:tc>
                <a:tc>
                  <a:txBody>
                    <a:bodyPr/>
                    <a:lstStyle/>
                    <a:p>
                      <a:endParaRPr lang="en-GB" sz="1200" dirty="0"/>
                    </a:p>
                  </a:txBody>
                  <a:tcPr/>
                </a:tc>
                <a:extLst>
                  <a:ext uri="{0D108BD9-81ED-4DB2-BD59-A6C34878D82A}">
                    <a16:rowId xmlns:a16="http://schemas.microsoft.com/office/drawing/2014/main" val="219698757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Distribute printed materials across key community locations.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Apr 2025</a:t>
                      </a:r>
                    </a:p>
                  </a:txBody>
                  <a:tcPr/>
                </a:tc>
                <a:tc>
                  <a:txBody>
                    <a:bodyPr/>
                    <a:lstStyle/>
                    <a:p>
                      <a:endParaRPr lang="en-GB" sz="1200" dirty="0"/>
                    </a:p>
                  </a:txBody>
                  <a:tcPr/>
                </a:tc>
                <a:extLst>
                  <a:ext uri="{0D108BD9-81ED-4DB2-BD59-A6C34878D82A}">
                    <a16:rowId xmlns:a16="http://schemas.microsoft.com/office/drawing/2014/main" val="3234375952"/>
                  </a:ext>
                </a:extLst>
              </a:tr>
            </a:tbl>
          </a:graphicData>
        </a:graphic>
      </p:graphicFrame>
      <p:sp>
        <p:nvSpPr>
          <p:cNvPr id="5" name="TextBox 4">
            <a:extLst>
              <a:ext uri="{FF2B5EF4-FFF2-40B4-BE49-F238E27FC236}">
                <a16:creationId xmlns:a16="http://schemas.microsoft.com/office/drawing/2014/main" id="{E707DF38-CD50-8F80-877B-88E8C53146C2}"/>
              </a:ext>
            </a:extLst>
          </p:cNvPr>
          <p:cNvSpPr txBox="1"/>
          <p:nvPr/>
        </p:nvSpPr>
        <p:spPr>
          <a:xfrm>
            <a:off x="996695" y="1544860"/>
            <a:ext cx="4951821" cy="369332"/>
          </a:xfrm>
          <a:prstGeom prst="rect">
            <a:avLst/>
          </a:prstGeom>
          <a:noFill/>
        </p:spPr>
        <p:txBody>
          <a:bodyPr wrap="square" rtlCol="0">
            <a:spAutoFit/>
          </a:bodyPr>
          <a:lstStyle/>
          <a:p>
            <a:r>
              <a:rPr lang="en-GB" dirty="0"/>
              <a:t>Branding Rollout – External launch</a:t>
            </a:r>
          </a:p>
        </p:txBody>
      </p:sp>
      <p:pic>
        <p:nvPicPr>
          <p:cNvPr id="7" name="Picture 6">
            <a:extLst>
              <a:ext uri="{FF2B5EF4-FFF2-40B4-BE49-F238E27FC236}">
                <a16:creationId xmlns:a16="http://schemas.microsoft.com/office/drawing/2014/main" id="{2C69D4B1-C73B-75DF-57F8-C346E461DE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703" y="5998464"/>
            <a:ext cx="1727843" cy="212604"/>
          </a:xfrm>
          <a:prstGeom prst="rect">
            <a:avLst/>
          </a:prstGeom>
        </p:spPr>
      </p:pic>
    </p:spTree>
    <p:extLst>
      <p:ext uri="{BB962C8B-B14F-4D97-AF65-F5344CB8AC3E}">
        <p14:creationId xmlns:p14="http://schemas.microsoft.com/office/powerpoint/2010/main" val="31847973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316C8-E6A9-A05F-B02C-51B5942A583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5C197DE-96A4-4E5A-6F72-DA08AB5B1D3C}"/>
              </a:ext>
            </a:extLst>
          </p:cNvPr>
          <p:cNvSpPr>
            <a:spLocks noGrp="1"/>
          </p:cNvSpPr>
          <p:nvPr>
            <p:ph type="title"/>
          </p:nvPr>
        </p:nvSpPr>
        <p:spPr/>
        <p:txBody>
          <a:bodyPr/>
          <a:lstStyle/>
          <a:p>
            <a:r>
              <a:rPr lang="en-GB" dirty="0"/>
              <a:t>Marketing and communications plan</a:t>
            </a:r>
          </a:p>
        </p:txBody>
      </p:sp>
      <p:graphicFrame>
        <p:nvGraphicFramePr>
          <p:cNvPr id="4" name="Content Placeholder 3">
            <a:extLst>
              <a:ext uri="{FF2B5EF4-FFF2-40B4-BE49-F238E27FC236}">
                <a16:creationId xmlns:a16="http://schemas.microsoft.com/office/drawing/2014/main" id="{C3E43821-1E11-E3E3-46D2-FD63C268FCE2}"/>
              </a:ext>
            </a:extLst>
          </p:cNvPr>
          <p:cNvGraphicFramePr>
            <a:graphicFrameLocks noGrp="1"/>
          </p:cNvGraphicFramePr>
          <p:nvPr>
            <p:ph idx="1"/>
            <p:extLst>
              <p:ext uri="{D42A27DB-BD31-4B8C-83A1-F6EECF244321}">
                <p14:modId xmlns:p14="http://schemas.microsoft.com/office/powerpoint/2010/main" val="3861690656"/>
              </p:ext>
            </p:extLst>
          </p:nvPr>
        </p:nvGraphicFramePr>
        <p:xfrm>
          <a:off x="838200" y="2128743"/>
          <a:ext cx="10515597" cy="2026920"/>
        </p:xfrm>
        <a:graphic>
          <a:graphicData uri="http://schemas.openxmlformats.org/drawingml/2006/table">
            <a:tbl>
              <a:tblPr firstRow="1" bandRow="1">
                <a:tableStyleId>{21E4AEA4-8DFA-4A89-87EB-49C32662AFE0}</a:tableStyleId>
              </a:tblPr>
              <a:tblGrid>
                <a:gridCol w="4677697">
                  <a:extLst>
                    <a:ext uri="{9D8B030D-6E8A-4147-A177-3AD203B41FA5}">
                      <a16:colId xmlns:a16="http://schemas.microsoft.com/office/drawing/2014/main" val="3599725967"/>
                    </a:ext>
                  </a:extLst>
                </a:gridCol>
                <a:gridCol w="2332701">
                  <a:extLst>
                    <a:ext uri="{9D8B030D-6E8A-4147-A177-3AD203B41FA5}">
                      <a16:colId xmlns:a16="http://schemas.microsoft.com/office/drawing/2014/main" val="1777390449"/>
                    </a:ext>
                  </a:extLst>
                </a:gridCol>
                <a:gridCol w="3505199">
                  <a:extLst>
                    <a:ext uri="{9D8B030D-6E8A-4147-A177-3AD203B41FA5}">
                      <a16:colId xmlns:a16="http://schemas.microsoft.com/office/drawing/2014/main" val="2542728463"/>
                    </a:ext>
                  </a:extLst>
                </a:gridCol>
              </a:tblGrid>
              <a:tr h="370840">
                <a:tc>
                  <a:txBody>
                    <a:bodyPr/>
                    <a:lstStyle/>
                    <a:p>
                      <a:r>
                        <a:rPr lang="en-GB" sz="1800" dirty="0"/>
                        <a:t>Activity</a:t>
                      </a:r>
                    </a:p>
                  </a:txBody>
                  <a:tcPr/>
                </a:tc>
                <a:tc>
                  <a:txBody>
                    <a:bodyPr/>
                    <a:lstStyle/>
                    <a:p>
                      <a:r>
                        <a:rPr lang="en-GB" dirty="0"/>
                        <a:t>Date</a:t>
                      </a:r>
                    </a:p>
                  </a:txBody>
                  <a:tcPr/>
                </a:tc>
                <a:tc>
                  <a:txBody>
                    <a:bodyPr/>
                    <a:lstStyle/>
                    <a:p>
                      <a:r>
                        <a:rPr lang="en-GB" dirty="0"/>
                        <a:t>Comments</a:t>
                      </a:r>
                    </a:p>
                  </a:txBody>
                  <a:tcPr/>
                </a:tc>
                <a:extLst>
                  <a:ext uri="{0D108BD9-81ED-4DB2-BD59-A6C34878D82A}">
                    <a16:rowId xmlns:a16="http://schemas.microsoft.com/office/drawing/2014/main" val="1811846859"/>
                  </a:ext>
                </a:extLst>
              </a:tr>
              <a:tr h="370840">
                <a:tc>
                  <a:txBody>
                    <a:bodyPr/>
                    <a:lstStyle/>
                    <a:p>
                      <a:r>
                        <a:rPr lang="en-GB" sz="1200" dirty="0"/>
                        <a:t>Meet with </a:t>
                      </a:r>
                      <a:r>
                        <a:rPr lang="en-GB" sz="1200" b="1" dirty="0">
                          <a:solidFill>
                            <a:schemeClr val="tx1"/>
                          </a:solidFill>
                        </a:rPr>
                        <a:t>XXXX </a:t>
                      </a:r>
                      <a:r>
                        <a:rPr lang="en-GB" sz="1200" dirty="0"/>
                        <a:t>and local community groups to align goals.</a:t>
                      </a:r>
                    </a:p>
                  </a:txBody>
                  <a:tcPr/>
                </a:tc>
                <a:tc>
                  <a:txBody>
                    <a:bodyPr/>
                    <a:lstStyle/>
                    <a:p>
                      <a:r>
                        <a:rPr lang="en-GB" sz="1200" dirty="0"/>
                        <a:t>Feb-Apr 2025</a:t>
                      </a:r>
                    </a:p>
                  </a:txBody>
                  <a:tcPr/>
                </a:tc>
                <a:tc>
                  <a:txBody>
                    <a:bodyPr/>
                    <a:lstStyle/>
                    <a:p>
                      <a:endParaRPr lang="en-GB" sz="1200" dirty="0"/>
                    </a:p>
                  </a:txBody>
                  <a:tcPr/>
                </a:tc>
                <a:extLst>
                  <a:ext uri="{0D108BD9-81ED-4DB2-BD59-A6C34878D82A}">
                    <a16:rowId xmlns:a16="http://schemas.microsoft.com/office/drawing/2014/main" val="369310556"/>
                  </a:ext>
                </a:extLst>
              </a:tr>
              <a:tr h="370840">
                <a:tc>
                  <a:txBody>
                    <a:bodyPr/>
                    <a:lstStyle/>
                    <a:p>
                      <a:r>
                        <a:rPr lang="en-GB" sz="1200" dirty="0"/>
                        <a:t>Identify partnership opportunities with schools, religious institutions, and non-profits.</a:t>
                      </a:r>
                    </a:p>
                  </a:txBody>
                  <a:tcPr/>
                </a:tc>
                <a:tc>
                  <a:txBody>
                    <a:bodyPr/>
                    <a:lstStyle/>
                    <a:p>
                      <a:r>
                        <a:rPr lang="en-GB" sz="1200" dirty="0"/>
                        <a:t>Apr-May 2025</a:t>
                      </a:r>
                    </a:p>
                  </a:txBody>
                  <a:tcPr/>
                </a:tc>
                <a:tc>
                  <a:txBody>
                    <a:bodyPr/>
                    <a:lstStyle/>
                    <a:p>
                      <a:endParaRPr lang="en-GB" sz="1200" dirty="0"/>
                    </a:p>
                  </a:txBody>
                  <a:tcPr/>
                </a:tc>
                <a:extLst>
                  <a:ext uri="{0D108BD9-81ED-4DB2-BD59-A6C34878D82A}">
                    <a16:rowId xmlns:a16="http://schemas.microsoft.com/office/drawing/2014/main" val="3032465716"/>
                  </a:ext>
                </a:extLst>
              </a:tr>
              <a:tr h="370840">
                <a:tc>
                  <a:txBody>
                    <a:bodyPr/>
                    <a:lstStyle/>
                    <a:p>
                      <a:r>
                        <a:rPr lang="en-GB" sz="1200" dirty="0"/>
                        <a:t>Develop co-branded marketing materials that partners can distribute.</a:t>
                      </a:r>
                    </a:p>
                  </a:txBody>
                  <a:tcPr/>
                </a:tc>
                <a:tc>
                  <a:txBody>
                    <a:bodyPr/>
                    <a:lstStyle/>
                    <a:p>
                      <a:r>
                        <a:rPr lang="en-GB" sz="1200" dirty="0"/>
                        <a:t>Apr-May 2025</a:t>
                      </a:r>
                    </a:p>
                  </a:txBody>
                  <a:tcPr/>
                </a:tc>
                <a:tc>
                  <a:txBody>
                    <a:bodyPr/>
                    <a:lstStyle/>
                    <a:p>
                      <a:endParaRPr lang="en-GB" sz="1200" dirty="0"/>
                    </a:p>
                  </a:txBody>
                  <a:tcPr/>
                </a:tc>
                <a:extLst>
                  <a:ext uri="{0D108BD9-81ED-4DB2-BD59-A6C34878D82A}">
                    <a16:rowId xmlns:a16="http://schemas.microsoft.com/office/drawing/2014/main" val="2131794190"/>
                  </a:ext>
                </a:extLst>
              </a:tr>
              <a:tr h="370840">
                <a:tc>
                  <a:txBody>
                    <a:bodyPr/>
                    <a:lstStyle/>
                    <a:p>
                      <a:r>
                        <a:rPr lang="en-GB" sz="1200" dirty="0"/>
                        <a:t>Set up monthly partner meetings to track engagement and identify areas for improvement.</a:t>
                      </a:r>
                    </a:p>
                  </a:txBody>
                  <a:tcPr/>
                </a:tc>
                <a:tc>
                  <a:txBody>
                    <a:bodyPr/>
                    <a:lstStyle/>
                    <a:p>
                      <a:r>
                        <a:rPr lang="en-GB" sz="1200" dirty="0"/>
                        <a:t>Apr-May 2025</a:t>
                      </a:r>
                    </a:p>
                  </a:txBody>
                  <a:tcPr/>
                </a:tc>
                <a:tc>
                  <a:txBody>
                    <a:bodyPr/>
                    <a:lstStyle/>
                    <a:p>
                      <a:endParaRPr lang="en-GB" sz="1200" dirty="0"/>
                    </a:p>
                  </a:txBody>
                  <a:tcPr/>
                </a:tc>
                <a:extLst>
                  <a:ext uri="{0D108BD9-81ED-4DB2-BD59-A6C34878D82A}">
                    <a16:rowId xmlns:a16="http://schemas.microsoft.com/office/drawing/2014/main" val="2196987574"/>
                  </a:ext>
                </a:extLst>
              </a:tr>
            </a:tbl>
          </a:graphicData>
        </a:graphic>
      </p:graphicFrame>
      <p:sp>
        <p:nvSpPr>
          <p:cNvPr id="5" name="TextBox 4">
            <a:extLst>
              <a:ext uri="{FF2B5EF4-FFF2-40B4-BE49-F238E27FC236}">
                <a16:creationId xmlns:a16="http://schemas.microsoft.com/office/drawing/2014/main" id="{8B4E7E5B-0BBB-3AAE-2610-139E829CD521}"/>
              </a:ext>
            </a:extLst>
          </p:cNvPr>
          <p:cNvSpPr txBox="1"/>
          <p:nvPr/>
        </p:nvSpPr>
        <p:spPr>
          <a:xfrm>
            <a:off x="996695" y="1544860"/>
            <a:ext cx="7173911" cy="369332"/>
          </a:xfrm>
          <a:prstGeom prst="rect">
            <a:avLst/>
          </a:prstGeom>
          <a:noFill/>
        </p:spPr>
        <p:txBody>
          <a:bodyPr wrap="square" rtlCol="0">
            <a:spAutoFit/>
          </a:bodyPr>
          <a:lstStyle/>
          <a:p>
            <a:r>
              <a:rPr lang="en-GB" dirty="0"/>
              <a:t>Community engagement and outreach – Leveraging existing partnerships</a:t>
            </a:r>
          </a:p>
        </p:txBody>
      </p:sp>
      <p:pic>
        <p:nvPicPr>
          <p:cNvPr id="7" name="Picture 6">
            <a:extLst>
              <a:ext uri="{FF2B5EF4-FFF2-40B4-BE49-F238E27FC236}">
                <a16:creationId xmlns:a16="http://schemas.microsoft.com/office/drawing/2014/main" id="{40A8830C-E0EE-BEDA-D42A-99B1073E9C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703" y="5998464"/>
            <a:ext cx="1727843" cy="212604"/>
          </a:xfrm>
          <a:prstGeom prst="rect">
            <a:avLst/>
          </a:prstGeom>
        </p:spPr>
      </p:pic>
    </p:spTree>
    <p:extLst>
      <p:ext uri="{BB962C8B-B14F-4D97-AF65-F5344CB8AC3E}">
        <p14:creationId xmlns:p14="http://schemas.microsoft.com/office/powerpoint/2010/main" val="748421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C05CA2-84B3-9518-0FF0-8E0669B8AAB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C2B24D0-71AC-1E66-9609-1FF7F64244B9}"/>
              </a:ext>
            </a:extLst>
          </p:cNvPr>
          <p:cNvSpPr>
            <a:spLocks noGrp="1"/>
          </p:cNvSpPr>
          <p:nvPr>
            <p:ph type="title"/>
          </p:nvPr>
        </p:nvSpPr>
        <p:spPr/>
        <p:txBody>
          <a:bodyPr/>
          <a:lstStyle/>
          <a:p>
            <a:r>
              <a:rPr lang="en-GB" dirty="0"/>
              <a:t>Marketing and communications plan</a:t>
            </a:r>
          </a:p>
        </p:txBody>
      </p:sp>
      <p:graphicFrame>
        <p:nvGraphicFramePr>
          <p:cNvPr id="4" name="Content Placeholder 3">
            <a:extLst>
              <a:ext uri="{FF2B5EF4-FFF2-40B4-BE49-F238E27FC236}">
                <a16:creationId xmlns:a16="http://schemas.microsoft.com/office/drawing/2014/main" id="{49AC8DEE-2726-4E00-2304-E6E9CFCE79E4}"/>
              </a:ext>
            </a:extLst>
          </p:cNvPr>
          <p:cNvGraphicFramePr>
            <a:graphicFrameLocks noGrp="1"/>
          </p:cNvGraphicFramePr>
          <p:nvPr>
            <p:ph idx="1"/>
            <p:extLst>
              <p:ext uri="{D42A27DB-BD31-4B8C-83A1-F6EECF244321}">
                <p14:modId xmlns:p14="http://schemas.microsoft.com/office/powerpoint/2010/main" val="2300412671"/>
              </p:ext>
            </p:extLst>
          </p:nvPr>
        </p:nvGraphicFramePr>
        <p:xfrm>
          <a:off x="838200" y="2128743"/>
          <a:ext cx="10515597" cy="2656840"/>
        </p:xfrm>
        <a:graphic>
          <a:graphicData uri="http://schemas.openxmlformats.org/drawingml/2006/table">
            <a:tbl>
              <a:tblPr firstRow="1" bandRow="1">
                <a:tableStyleId>{21E4AEA4-8DFA-4A89-87EB-49C32662AFE0}</a:tableStyleId>
              </a:tblPr>
              <a:tblGrid>
                <a:gridCol w="4677697">
                  <a:extLst>
                    <a:ext uri="{9D8B030D-6E8A-4147-A177-3AD203B41FA5}">
                      <a16:colId xmlns:a16="http://schemas.microsoft.com/office/drawing/2014/main" val="3599725967"/>
                    </a:ext>
                  </a:extLst>
                </a:gridCol>
                <a:gridCol w="2332701">
                  <a:extLst>
                    <a:ext uri="{9D8B030D-6E8A-4147-A177-3AD203B41FA5}">
                      <a16:colId xmlns:a16="http://schemas.microsoft.com/office/drawing/2014/main" val="1777390449"/>
                    </a:ext>
                  </a:extLst>
                </a:gridCol>
                <a:gridCol w="3505199">
                  <a:extLst>
                    <a:ext uri="{9D8B030D-6E8A-4147-A177-3AD203B41FA5}">
                      <a16:colId xmlns:a16="http://schemas.microsoft.com/office/drawing/2014/main" val="2542728463"/>
                    </a:ext>
                  </a:extLst>
                </a:gridCol>
              </a:tblGrid>
              <a:tr h="370840">
                <a:tc>
                  <a:txBody>
                    <a:bodyPr/>
                    <a:lstStyle/>
                    <a:p>
                      <a:r>
                        <a:rPr lang="en-GB" sz="1800" dirty="0"/>
                        <a:t>Activity</a:t>
                      </a:r>
                    </a:p>
                  </a:txBody>
                  <a:tcPr/>
                </a:tc>
                <a:tc>
                  <a:txBody>
                    <a:bodyPr/>
                    <a:lstStyle/>
                    <a:p>
                      <a:r>
                        <a:rPr lang="en-GB" dirty="0"/>
                        <a:t>Date</a:t>
                      </a:r>
                    </a:p>
                  </a:txBody>
                  <a:tcPr/>
                </a:tc>
                <a:tc>
                  <a:txBody>
                    <a:bodyPr/>
                    <a:lstStyle/>
                    <a:p>
                      <a:r>
                        <a:rPr lang="en-GB" dirty="0"/>
                        <a:t>Comments</a:t>
                      </a:r>
                    </a:p>
                  </a:txBody>
                  <a:tcPr/>
                </a:tc>
                <a:extLst>
                  <a:ext uri="{0D108BD9-81ED-4DB2-BD59-A6C34878D82A}">
                    <a16:rowId xmlns:a16="http://schemas.microsoft.com/office/drawing/2014/main" val="1811846859"/>
                  </a:ext>
                </a:extLst>
              </a:tr>
              <a:tr h="370840">
                <a:tc>
                  <a:txBody>
                    <a:bodyPr/>
                    <a:lstStyle/>
                    <a:p>
                      <a:r>
                        <a:rPr lang="en-GB" sz="1200" dirty="0"/>
                        <a:t>Identify high-footfall locations for engagement (shopping centres, libraries, faith centres, schools).</a:t>
                      </a:r>
                    </a:p>
                  </a:txBody>
                  <a:tcPr/>
                </a:tc>
                <a:tc>
                  <a:txBody>
                    <a:bodyPr/>
                    <a:lstStyle/>
                    <a:p>
                      <a:r>
                        <a:rPr lang="en-GB" sz="1200" dirty="0"/>
                        <a:t>Feb-Apr 2025</a:t>
                      </a:r>
                    </a:p>
                  </a:txBody>
                  <a:tcPr/>
                </a:tc>
                <a:tc>
                  <a:txBody>
                    <a:bodyPr/>
                    <a:lstStyle/>
                    <a:p>
                      <a:endParaRPr lang="en-GB" sz="1200" dirty="0"/>
                    </a:p>
                  </a:txBody>
                  <a:tcPr/>
                </a:tc>
                <a:extLst>
                  <a:ext uri="{0D108BD9-81ED-4DB2-BD59-A6C34878D82A}">
                    <a16:rowId xmlns:a16="http://schemas.microsoft.com/office/drawing/2014/main" val="369310556"/>
                  </a:ext>
                </a:extLst>
              </a:tr>
              <a:tr h="370840">
                <a:tc>
                  <a:txBody>
                    <a:bodyPr/>
                    <a:lstStyle/>
                    <a:p>
                      <a:r>
                        <a:rPr lang="en-GB" sz="1200" dirty="0"/>
                        <a:t>Plan at least one major community event per quarter focused on different aspects of wellbeing.</a:t>
                      </a:r>
                    </a:p>
                  </a:txBody>
                  <a:tcPr/>
                </a:tc>
                <a:tc>
                  <a:txBody>
                    <a:bodyPr/>
                    <a:lstStyle/>
                    <a:p>
                      <a:r>
                        <a:rPr lang="en-GB" sz="1200" dirty="0"/>
                        <a:t>Q1 2025-2026</a:t>
                      </a:r>
                    </a:p>
                  </a:txBody>
                  <a:tcPr/>
                </a:tc>
                <a:tc>
                  <a:txBody>
                    <a:bodyPr/>
                    <a:lstStyle/>
                    <a:p>
                      <a:endParaRPr lang="en-GB" sz="1200" dirty="0"/>
                    </a:p>
                  </a:txBody>
                  <a:tcPr/>
                </a:tc>
                <a:extLst>
                  <a:ext uri="{0D108BD9-81ED-4DB2-BD59-A6C34878D82A}">
                    <a16:rowId xmlns:a16="http://schemas.microsoft.com/office/drawing/2014/main" val="3032465716"/>
                  </a:ext>
                </a:extLst>
              </a:tr>
              <a:tr h="370840">
                <a:tc>
                  <a:txBody>
                    <a:bodyPr/>
                    <a:lstStyle/>
                    <a:p>
                      <a:r>
                        <a:rPr lang="en-GB" sz="1200" dirty="0"/>
                        <a:t>Distribute multilingual flyers, brochures, and promotional items at events.</a:t>
                      </a:r>
                    </a:p>
                  </a:txBody>
                  <a:tcPr/>
                </a:tc>
                <a:tc>
                  <a:txBody>
                    <a:bodyPr/>
                    <a:lstStyle/>
                    <a:p>
                      <a:r>
                        <a:rPr lang="en-GB" sz="1200" dirty="0"/>
                        <a:t>Q1 2025-2026</a:t>
                      </a:r>
                    </a:p>
                  </a:txBody>
                  <a:tcPr/>
                </a:tc>
                <a:tc>
                  <a:txBody>
                    <a:bodyPr/>
                    <a:lstStyle/>
                    <a:p>
                      <a:endParaRPr lang="en-GB" sz="1200" dirty="0"/>
                    </a:p>
                  </a:txBody>
                  <a:tcPr/>
                </a:tc>
                <a:extLst>
                  <a:ext uri="{0D108BD9-81ED-4DB2-BD59-A6C34878D82A}">
                    <a16:rowId xmlns:a16="http://schemas.microsoft.com/office/drawing/2014/main" val="2131794190"/>
                  </a:ext>
                </a:extLst>
              </a:tr>
              <a:tr h="370840">
                <a:tc>
                  <a:txBody>
                    <a:bodyPr/>
                    <a:lstStyle/>
                    <a:p>
                      <a:r>
                        <a:rPr lang="en-GB" sz="1200" dirty="0"/>
                        <a:t>Collect sign-ups for email newsletters and service appointments at each event.</a:t>
                      </a:r>
                    </a:p>
                  </a:txBody>
                  <a:tcPr/>
                </a:tc>
                <a:tc>
                  <a:txBody>
                    <a:bodyPr/>
                    <a:lstStyle/>
                    <a:p>
                      <a:r>
                        <a:rPr lang="en-GB" sz="1200" dirty="0"/>
                        <a:t>Q1 2025-2026</a:t>
                      </a:r>
                    </a:p>
                  </a:txBody>
                  <a:tcPr/>
                </a:tc>
                <a:tc>
                  <a:txBody>
                    <a:bodyPr/>
                    <a:lstStyle/>
                    <a:p>
                      <a:endParaRPr lang="en-GB" sz="1200" dirty="0"/>
                    </a:p>
                  </a:txBody>
                  <a:tcPr/>
                </a:tc>
                <a:extLst>
                  <a:ext uri="{0D108BD9-81ED-4DB2-BD59-A6C34878D82A}">
                    <a16:rowId xmlns:a16="http://schemas.microsoft.com/office/drawing/2014/main" val="219698757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Conduct on-site demonstrations of available health and wellbeing services.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Q1 2025-2026</a:t>
                      </a:r>
                    </a:p>
                    <a:p>
                      <a:endParaRPr lang="en-GB" sz="1200" dirty="0"/>
                    </a:p>
                  </a:txBody>
                  <a:tcPr/>
                </a:tc>
                <a:tc>
                  <a:txBody>
                    <a:bodyPr/>
                    <a:lstStyle/>
                    <a:p>
                      <a:endParaRPr lang="en-GB" sz="1200" dirty="0"/>
                    </a:p>
                  </a:txBody>
                  <a:tcPr/>
                </a:tc>
                <a:extLst>
                  <a:ext uri="{0D108BD9-81ED-4DB2-BD59-A6C34878D82A}">
                    <a16:rowId xmlns:a16="http://schemas.microsoft.com/office/drawing/2014/main" val="165918419"/>
                  </a:ext>
                </a:extLst>
              </a:tr>
            </a:tbl>
          </a:graphicData>
        </a:graphic>
      </p:graphicFrame>
      <p:sp>
        <p:nvSpPr>
          <p:cNvPr id="5" name="TextBox 4">
            <a:extLst>
              <a:ext uri="{FF2B5EF4-FFF2-40B4-BE49-F238E27FC236}">
                <a16:creationId xmlns:a16="http://schemas.microsoft.com/office/drawing/2014/main" id="{EAEF46B3-ADE3-D780-FAAC-840EC6EC4AB5}"/>
              </a:ext>
            </a:extLst>
          </p:cNvPr>
          <p:cNvSpPr txBox="1"/>
          <p:nvPr/>
        </p:nvSpPr>
        <p:spPr>
          <a:xfrm>
            <a:off x="996695" y="1544860"/>
            <a:ext cx="7173911" cy="369332"/>
          </a:xfrm>
          <a:prstGeom prst="rect">
            <a:avLst/>
          </a:prstGeom>
          <a:noFill/>
        </p:spPr>
        <p:txBody>
          <a:bodyPr wrap="square" rtlCol="0">
            <a:spAutoFit/>
          </a:bodyPr>
          <a:lstStyle/>
          <a:p>
            <a:r>
              <a:rPr lang="en-GB" dirty="0"/>
              <a:t>Community engagement and outreach – Community events</a:t>
            </a:r>
          </a:p>
        </p:txBody>
      </p:sp>
      <p:pic>
        <p:nvPicPr>
          <p:cNvPr id="7" name="Picture 6">
            <a:extLst>
              <a:ext uri="{FF2B5EF4-FFF2-40B4-BE49-F238E27FC236}">
                <a16:creationId xmlns:a16="http://schemas.microsoft.com/office/drawing/2014/main" id="{0CBAB303-71B8-6B1E-BDF3-6B76950FBB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703" y="5998464"/>
            <a:ext cx="1727843" cy="212604"/>
          </a:xfrm>
          <a:prstGeom prst="rect">
            <a:avLst/>
          </a:prstGeom>
        </p:spPr>
      </p:pic>
    </p:spTree>
    <p:extLst>
      <p:ext uri="{BB962C8B-B14F-4D97-AF65-F5344CB8AC3E}">
        <p14:creationId xmlns:p14="http://schemas.microsoft.com/office/powerpoint/2010/main" val="12414142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E3F1AF-4FD7-E178-74D6-D1FBDCF4346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4790A6A-324F-70E2-14B8-D24BBD6848A4}"/>
              </a:ext>
            </a:extLst>
          </p:cNvPr>
          <p:cNvSpPr>
            <a:spLocks noGrp="1"/>
          </p:cNvSpPr>
          <p:nvPr>
            <p:ph type="title"/>
          </p:nvPr>
        </p:nvSpPr>
        <p:spPr/>
        <p:txBody>
          <a:bodyPr/>
          <a:lstStyle/>
          <a:p>
            <a:r>
              <a:rPr lang="en-GB" dirty="0"/>
              <a:t>Marketing and communications plan</a:t>
            </a:r>
          </a:p>
        </p:txBody>
      </p:sp>
      <p:graphicFrame>
        <p:nvGraphicFramePr>
          <p:cNvPr id="4" name="Content Placeholder 3">
            <a:extLst>
              <a:ext uri="{FF2B5EF4-FFF2-40B4-BE49-F238E27FC236}">
                <a16:creationId xmlns:a16="http://schemas.microsoft.com/office/drawing/2014/main" id="{4B156286-D5FB-E28E-FE26-5CECC24FDE5E}"/>
              </a:ext>
            </a:extLst>
          </p:cNvPr>
          <p:cNvGraphicFramePr>
            <a:graphicFrameLocks noGrp="1"/>
          </p:cNvGraphicFramePr>
          <p:nvPr>
            <p:ph idx="1"/>
            <p:extLst>
              <p:ext uri="{D42A27DB-BD31-4B8C-83A1-F6EECF244321}">
                <p14:modId xmlns:p14="http://schemas.microsoft.com/office/powerpoint/2010/main" val="2528783925"/>
              </p:ext>
            </p:extLst>
          </p:nvPr>
        </p:nvGraphicFramePr>
        <p:xfrm>
          <a:off x="838200" y="2128743"/>
          <a:ext cx="10515597" cy="2199640"/>
        </p:xfrm>
        <a:graphic>
          <a:graphicData uri="http://schemas.openxmlformats.org/drawingml/2006/table">
            <a:tbl>
              <a:tblPr firstRow="1" bandRow="1">
                <a:tableStyleId>{21E4AEA4-8DFA-4A89-87EB-49C32662AFE0}</a:tableStyleId>
              </a:tblPr>
              <a:tblGrid>
                <a:gridCol w="4677697">
                  <a:extLst>
                    <a:ext uri="{9D8B030D-6E8A-4147-A177-3AD203B41FA5}">
                      <a16:colId xmlns:a16="http://schemas.microsoft.com/office/drawing/2014/main" val="3599725967"/>
                    </a:ext>
                  </a:extLst>
                </a:gridCol>
                <a:gridCol w="2332701">
                  <a:extLst>
                    <a:ext uri="{9D8B030D-6E8A-4147-A177-3AD203B41FA5}">
                      <a16:colId xmlns:a16="http://schemas.microsoft.com/office/drawing/2014/main" val="1777390449"/>
                    </a:ext>
                  </a:extLst>
                </a:gridCol>
                <a:gridCol w="3505199">
                  <a:extLst>
                    <a:ext uri="{9D8B030D-6E8A-4147-A177-3AD203B41FA5}">
                      <a16:colId xmlns:a16="http://schemas.microsoft.com/office/drawing/2014/main" val="2542728463"/>
                    </a:ext>
                  </a:extLst>
                </a:gridCol>
              </a:tblGrid>
              <a:tr h="370840">
                <a:tc>
                  <a:txBody>
                    <a:bodyPr/>
                    <a:lstStyle/>
                    <a:p>
                      <a:r>
                        <a:rPr lang="en-GB" sz="1800" dirty="0"/>
                        <a:t>Activity</a:t>
                      </a:r>
                    </a:p>
                  </a:txBody>
                  <a:tcPr/>
                </a:tc>
                <a:tc>
                  <a:txBody>
                    <a:bodyPr/>
                    <a:lstStyle/>
                    <a:p>
                      <a:r>
                        <a:rPr lang="en-GB" dirty="0"/>
                        <a:t>Date</a:t>
                      </a:r>
                    </a:p>
                  </a:txBody>
                  <a:tcPr/>
                </a:tc>
                <a:tc>
                  <a:txBody>
                    <a:bodyPr/>
                    <a:lstStyle/>
                    <a:p>
                      <a:r>
                        <a:rPr lang="en-GB" dirty="0"/>
                        <a:t>Comments</a:t>
                      </a:r>
                    </a:p>
                  </a:txBody>
                  <a:tcPr/>
                </a:tc>
                <a:extLst>
                  <a:ext uri="{0D108BD9-81ED-4DB2-BD59-A6C34878D82A}">
                    <a16:rowId xmlns:a16="http://schemas.microsoft.com/office/drawing/2014/main" val="1811846859"/>
                  </a:ext>
                </a:extLst>
              </a:tr>
              <a:tr h="370840">
                <a:tc>
                  <a:txBody>
                    <a:bodyPr/>
                    <a:lstStyle/>
                    <a:p>
                      <a:r>
                        <a:rPr lang="en-GB" sz="1200" dirty="0"/>
                        <a:t>Establish relationships with religious leaders to spread service awareness.</a:t>
                      </a:r>
                    </a:p>
                  </a:txBody>
                  <a:tcPr/>
                </a:tc>
                <a:tc>
                  <a:txBody>
                    <a:bodyPr/>
                    <a:lstStyle/>
                    <a:p>
                      <a:r>
                        <a:rPr lang="en-GB" sz="1200" dirty="0"/>
                        <a:t>Feb-Apr 2025</a:t>
                      </a:r>
                    </a:p>
                  </a:txBody>
                  <a:tcPr/>
                </a:tc>
                <a:tc>
                  <a:txBody>
                    <a:bodyPr/>
                    <a:lstStyle/>
                    <a:p>
                      <a:endParaRPr lang="en-GB" sz="1200" dirty="0"/>
                    </a:p>
                  </a:txBody>
                  <a:tcPr/>
                </a:tc>
                <a:extLst>
                  <a:ext uri="{0D108BD9-81ED-4DB2-BD59-A6C34878D82A}">
                    <a16:rowId xmlns:a16="http://schemas.microsoft.com/office/drawing/2014/main" val="369310556"/>
                  </a:ext>
                </a:extLst>
              </a:tr>
              <a:tr h="370840">
                <a:tc>
                  <a:txBody>
                    <a:bodyPr/>
                    <a:lstStyle/>
                    <a:p>
                      <a:r>
                        <a:rPr lang="en-GB" sz="1200" dirty="0"/>
                        <a:t>Provide translated materials and culturally sensitive messaging for different communities.</a:t>
                      </a:r>
                    </a:p>
                  </a:txBody>
                  <a:tcPr/>
                </a:tc>
                <a:tc>
                  <a:txBody>
                    <a:bodyPr/>
                    <a:lstStyle/>
                    <a:p>
                      <a:r>
                        <a:rPr lang="en-GB" sz="1200" dirty="0"/>
                        <a:t>Q1 2025-2026</a:t>
                      </a:r>
                    </a:p>
                  </a:txBody>
                  <a:tcPr/>
                </a:tc>
                <a:tc>
                  <a:txBody>
                    <a:bodyPr/>
                    <a:lstStyle/>
                    <a:p>
                      <a:endParaRPr lang="en-GB" sz="1200" dirty="0"/>
                    </a:p>
                  </a:txBody>
                  <a:tcPr/>
                </a:tc>
                <a:extLst>
                  <a:ext uri="{0D108BD9-81ED-4DB2-BD59-A6C34878D82A}">
                    <a16:rowId xmlns:a16="http://schemas.microsoft.com/office/drawing/2014/main" val="3032465716"/>
                  </a:ext>
                </a:extLst>
              </a:tr>
              <a:tr h="370840">
                <a:tc>
                  <a:txBody>
                    <a:bodyPr/>
                    <a:lstStyle/>
                    <a:p>
                      <a:r>
                        <a:rPr lang="en-GB" sz="1200" dirty="0"/>
                        <a:t>Organise information sessions in collaboration with faith leaders, ensuring accessibility.</a:t>
                      </a:r>
                    </a:p>
                  </a:txBody>
                  <a:tcPr/>
                </a:tc>
                <a:tc>
                  <a:txBody>
                    <a:bodyPr/>
                    <a:lstStyle/>
                    <a:p>
                      <a:r>
                        <a:rPr lang="en-GB" sz="1200" dirty="0"/>
                        <a:t>Q1 2025-2026</a:t>
                      </a:r>
                    </a:p>
                  </a:txBody>
                  <a:tcPr/>
                </a:tc>
                <a:tc>
                  <a:txBody>
                    <a:bodyPr/>
                    <a:lstStyle/>
                    <a:p>
                      <a:endParaRPr lang="en-GB" sz="1200" dirty="0"/>
                    </a:p>
                  </a:txBody>
                  <a:tcPr/>
                </a:tc>
                <a:extLst>
                  <a:ext uri="{0D108BD9-81ED-4DB2-BD59-A6C34878D82A}">
                    <a16:rowId xmlns:a16="http://schemas.microsoft.com/office/drawing/2014/main" val="2131794190"/>
                  </a:ext>
                </a:extLst>
              </a:tr>
              <a:tr h="370840">
                <a:tc>
                  <a:txBody>
                    <a:bodyPr/>
                    <a:lstStyle/>
                    <a:p>
                      <a:r>
                        <a:rPr lang="en-GB" sz="1200" dirty="0"/>
                        <a:t>Create video content highlighting testimonials from different cultural communities.</a:t>
                      </a:r>
                    </a:p>
                  </a:txBody>
                  <a:tcPr/>
                </a:tc>
                <a:tc>
                  <a:txBody>
                    <a:bodyPr/>
                    <a:lstStyle/>
                    <a:p>
                      <a:r>
                        <a:rPr lang="en-GB" sz="1200" dirty="0"/>
                        <a:t>Q1/ Q2 2025-2026</a:t>
                      </a:r>
                    </a:p>
                  </a:txBody>
                  <a:tcPr/>
                </a:tc>
                <a:tc>
                  <a:txBody>
                    <a:bodyPr/>
                    <a:lstStyle/>
                    <a:p>
                      <a:endParaRPr lang="en-GB" sz="1200" dirty="0"/>
                    </a:p>
                  </a:txBody>
                  <a:tcPr/>
                </a:tc>
                <a:extLst>
                  <a:ext uri="{0D108BD9-81ED-4DB2-BD59-A6C34878D82A}">
                    <a16:rowId xmlns:a16="http://schemas.microsoft.com/office/drawing/2014/main" val="2196987574"/>
                  </a:ext>
                </a:extLst>
              </a:tr>
            </a:tbl>
          </a:graphicData>
        </a:graphic>
      </p:graphicFrame>
      <p:sp>
        <p:nvSpPr>
          <p:cNvPr id="5" name="TextBox 4">
            <a:extLst>
              <a:ext uri="{FF2B5EF4-FFF2-40B4-BE49-F238E27FC236}">
                <a16:creationId xmlns:a16="http://schemas.microsoft.com/office/drawing/2014/main" id="{280B7C03-C7D0-0A3D-7F24-8F8ED5A62B06}"/>
              </a:ext>
            </a:extLst>
          </p:cNvPr>
          <p:cNvSpPr txBox="1"/>
          <p:nvPr/>
        </p:nvSpPr>
        <p:spPr>
          <a:xfrm>
            <a:off x="996695" y="1544860"/>
            <a:ext cx="7173911" cy="369332"/>
          </a:xfrm>
          <a:prstGeom prst="rect">
            <a:avLst/>
          </a:prstGeom>
          <a:noFill/>
        </p:spPr>
        <p:txBody>
          <a:bodyPr wrap="square" rtlCol="0">
            <a:spAutoFit/>
          </a:bodyPr>
          <a:lstStyle/>
          <a:p>
            <a:r>
              <a:rPr lang="en-GB" dirty="0"/>
              <a:t>Community engagement and outreach – Faith and cultural centres</a:t>
            </a:r>
          </a:p>
        </p:txBody>
      </p:sp>
      <p:pic>
        <p:nvPicPr>
          <p:cNvPr id="7" name="Picture 6">
            <a:extLst>
              <a:ext uri="{FF2B5EF4-FFF2-40B4-BE49-F238E27FC236}">
                <a16:creationId xmlns:a16="http://schemas.microsoft.com/office/drawing/2014/main" id="{61CA4855-D629-DFCD-9B9F-08CEFEF99B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703" y="5998464"/>
            <a:ext cx="1727843" cy="212604"/>
          </a:xfrm>
          <a:prstGeom prst="rect">
            <a:avLst/>
          </a:prstGeom>
        </p:spPr>
      </p:pic>
    </p:spTree>
    <p:extLst>
      <p:ext uri="{BB962C8B-B14F-4D97-AF65-F5344CB8AC3E}">
        <p14:creationId xmlns:p14="http://schemas.microsoft.com/office/powerpoint/2010/main" val="17520232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4ABCC8-AAEF-CB50-D0A1-182513B7492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712EECE-89D9-B0C4-69B1-CE0BAD55DB77}"/>
              </a:ext>
            </a:extLst>
          </p:cNvPr>
          <p:cNvSpPr>
            <a:spLocks noGrp="1"/>
          </p:cNvSpPr>
          <p:nvPr>
            <p:ph type="title"/>
          </p:nvPr>
        </p:nvSpPr>
        <p:spPr/>
        <p:txBody>
          <a:bodyPr/>
          <a:lstStyle/>
          <a:p>
            <a:r>
              <a:rPr lang="en-GB" dirty="0"/>
              <a:t>Marketing and communications plan</a:t>
            </a:r>
          </a:p>
        </p:txBody>
      </p:sp>
      <p:graphicFrame>
        <p:nvGraphicFramePr>
          <p:cNvPr id="4" name="Content Placeholder 3">
            <a:extLst>
              <a:ext uri="{FF2B5EF4-FFF2-40B4-BE49-F238E27FC236}">
                <a16:creationId xmlns:a16="http://schemas.microsoft.com/office/drawing/2014/main" id="{CE6DAACB-D749-6520-32BC-5639F7CBAD16}"/>
              </a:ext>
            </a:extLst>
          </p:cNvPr>
          <p:cNvGraphicFramePr>
            <a:graphicFrameLocks noGrp="1"/>
          </p:cNvGraphicFramePr>
          <p:nvPr>
            <p:ph idx="1"/>
            <p:extLst>
              <p:ext uri="{D42A27DB-BD31-4B8C-83A1-F6EECF244321}">
                <p14:modId xmlns:p14="http://schemas.microsoft.com/office/powerpoint/2010/main" val="1637425526"/>
              </p:ext>
            </p:extLst>
          </p:nvPr>
        </p:nvGraphicFramePr>
        <p:xfrm>
          <a:off x="838200" y="2128743"/>
          <a:ext cx="10515597" cy="2199640"/>
        </p:xfrm>
        <a:graphic>
          <a:graphicData uri="http://schemas.openxmlformats.org/drawingml/2006/table">
            <a:tbl>
              <a:tblPr firstRow="1" bandRow="1">
                <a:tableStyleId>{21E4AEA4-8DFA-4A89-87EB-49C32662AFE0}</a:tableStyleId>
              </a:tblPr>
              <a:tblGrid>
                <a:gridCol w="4677697">
                  <a:extLst>
                    <a:ext uri="{9D8B030D-6E8A-4147-A177-3AD203B41FA5}">
                      <a16:colId xmlns:a16="http://schemas.microsoft.com/office/drawing/2014/main" val="3599725967"/>
                    </a:ext>
                  </a:extLst>
                </a:gridCol>
                <a:gridCol w="2332701">
                  <a:extLst>
                    <a:ext uri="{9D8B030D-6E8A-4147-A177-3AD203B41FA5}">
                      <a16:colId xmlns:a16="http://schemas.microsoft.com/office/drawing/2014/main" val="1777390449"/>
                    </a:ext>
                  </a:extLst>
                </a:gridCol>
                <a:gridCol w="3505199">
                  <a:extLst>
                    <a:ext uri="{9D8B030D-6E8A-4147-A177-3AD203B41FA5}">
                      <a16:colId xmlns:a16="http://schemas.microsoft.com/office/drawing/2014/main" val="2542728463"/>
                    </a:ext>
                  </a:extLst>
                </a:gridCol>
              </a:tblGrid>
              <a:tr h="370840">
                <a:tc>
                  <a:txBody>
                    <a:bodyPr/>
                    <a:lstStyle/>
                    <a:p>
                      <a:r>
                        <a:rPr lang="en-GB" sz="1800" dirty="0"/>
                        <a:t>Activity</a:t>
                      </a:r>
                    </a:p>
                  </a:txBody>
                  <a:tcPr/>
                </a:tc>
                <a:tc>
                  <a:txBody>
                    <a:bodyPr/>
                    <a:lstStyle/>
                    <a:p>
                      <a:r>
                        <a:rPr lang="en-GB" dirty="0"/>
                        <a:t>Date</a:t>
                      </a:r>
                    </a:p>
                  </a:txBody>
                  <a:tcPr/>
                </a:tc>
                <a:tc>
                  <a:txBody>
                    <a:bodyPr/>
                    <a:lstStyle/>
                    <a:p>
                      <a:r>
                        <a:rPr lang="en-GB" dirty="0"/>
                        <a:t>Comments</a:t>
                      </a:r>
                    </a:p>
                  </a:txBody>
                  <a:tcPr/>
                </a:tc>
                <a:extLst>
                  <a:ext uri="{0D108BD9-81ED-4DB2-BD59-A6C34878D82A}">
                    <a16:rowId xmlns:a16="http://schemas.microsoft.com/office/drawing/2014/main" val="1811846859"/>
                  </a:ext>
                </a:extLst>
              </a:tr>
              <a:tr h="370840">
                <a:tc>
                  <a:txBody>
                    <a:bodyPr/>
                    <a:lstStyle/>
                    <a:p>
                      <a:r>
                        <a:rPr lang="en-GB" sz="1200" dirty="0"/>
                        <a:t>Place posters in GP offices, libraries, community centres, grocery stores, and gyms.</a:t>
                      </a:r>
                    </a:p>
                  </a:txBody>
                  <a:tcPr/>
                </a:tc>
                <a:tc>
                  <a:txBody>
                    <a:bodyPr/>
                    <a:lstStyle/>
                    <a:p>
                      <a:r>
                        <a:rPr lang="en-GB" sz="1200" dirty="0"/>
                        <a:t>Feb-Apr 2025</a:t>
                      </a:r>
                    </a:p>
                  </a:txBody>
                  <a:tcPr/>
                </a:tc>
                <a:tc>
                  <a:txBody>
                    <a:bodyPr/>
                    <a:lstStyle/>
                    <a:p>
                      <a:endParaRPr lang="en-GB" sz="1200" dirty="0"/>
                    </a:p>
                  </a:txBody>
                  <a:tcPr/>
                </a:tc>
                <a:extLst>
                  <a:ext uri="{0D108BD9-81ED-4DB2-BD59-A6C34878D82A}">
                    <a16:rowId xmlns:a16="http://schemas.microsoft.com/office/drawing/2014/main" val="369310556"/>
                  </a:ext>
                </a:extLst>
              </a:tr>
              <a:tr h="370840">
                <a:tc>
                  <a:txBody>
                    <a:bodyPr/>
                    <a:lstStyle/>
                    <a:p>
                      <a:r>
                        <a:rPr lang="en-GB" sz="1200" dirty="0"/>
                        <a:t>Ensure posters and banners are engaging, easy to read, and visually appealing.</a:t>
                      </a:r>
                    </a:p>
                  </a:txBody>
                  <a:tcPr/>
                </a:tc>
                <a:tc>
                  <a:txBody>
                    <a:bodyPr/>
                    <a:lstStyle/>
                    <a:p>
                      <a:r>
                        <a:rPr lang="en-GB" sz="1200" dirty="0"/>
                        <a:t>Feb-Apr 2025</a:t>
                      </a:r>
                    </a:p>
                  </a:txBody>
                  <a:tcPr/>
                </a:tc>
                <a:tc>
                  <a:txBody>
                    <a:bodyPr/>
                    <a:lstStyle/>
                    <a:p>
                      <a:endParaRPr lang="en-GB" sz="1200" dirty="0"/>
                    </a:p>
                  </a:txBody>
                  <a:tcPr/>
                </a:tc>
                <a:extLst>
                  <a:ext uri="{0D108BD9-81ED-4DB2-BD59-A6C34878D82A}">
                    <a16:rowId xmlns:a16="http://schemas.microsoft.com/office/drawing/2014/main" val="3032465716"/>
                  </a:ext>
                </a:extLst>
              </a:tr>
              <a:tr h="370840">
                <a:tc>
                  <a:txBody>
                    <a:bodyPr/>
                    <a:lstStyle/>
                    <a:p>
                      <a:r>
                        <a:rPr lang="en-GB" sz="1200" dirty="0"/>
                        <a:t>Refresh content every three months to keep messaging relevant and up to date.</a:t>
                      </a:r>
                    </a:p>
                  </a:txBody>
                  <a:tcPr/>
                </a:tc>
                <a:tc>
                  <a:txBody>
                    <a:bodyPr/>
                    <a:lstStyle/>
                    <a:p>
                      <a:r>
                        <a:rPr lang="en-GB" sz="1200" dirty="0"/>
                        <a:t>Ongoing</a:t>
                      </a:r>
                    </a:p>
                  </a:txBody>
                  <a:tcPr/>
                </a:tc>
                <a:tc>
                  <a:txBody>
                    <a:bodyPr/>
                    <a:lstStyle/>
                    <a:p>
                      <a:endParaRPr lang="en-GB" sz="1200" dirty="0"/>
                    </a:p>
                  </a:txBody>
                  <a:tcPr/>
                </a:tc>
                <a:extLst>
                  <a:ext uri="{0D108BD9-81ED-4DB2-BD59-A6C34878D82A}">
                    <a16:rowId xmlns:a16="http://schemas.microsoft.com/office/drawing/2014/main" val="2131794190"/>
                  </a:ext>
                </a:extLst>
              </a:tr>
              <a:tr h="370840">
                <a:tc>
                  <a:txBody>
                    <a:bodyPr/>
                    <a:lstStyle/>
                    <a:p>
                      <a:r>
                        <a:rPr lang="en-GB" sz="1200" dirty="0"/>
                        <a:t>Integrate QR codes in posters linking to the </a:t>
                      </a:r>
                      <a:r>
                        <a:rPr lang="en-GB" sz="1200" b="1" dirty="0">
                          <a:solidFill>
                            <a:schemeClr val="tx1"/>
                          </a:solidFill>
                        </a:rPr>
                        <a:t>XXXX</a:t>
                      </a:r>
                      <a:r>
                        <a:rPr lang="en-GB" sz="1200" dirty="0"/>
                        <a:t> website for more information.</a:t>
                      </a:r>
                    </a:p>
                  </a:txBody>
                  <a:tcPr/>
                </a:tc>
                <a:tc>
                  <a:txBody>
                    <a:bodyPr/>
                    <a:lstStyle/>
                    <a:p>
                      <a:r>
                        <a:rPr lang="en-GB" sz="1200" dirty="0"/>
                        <a:t>Feb-Apr 2025</a:t>
                      </a:r>
                    </a:p>
                  </a:txBody>
                  <a:tcPr/>
                </a:tc>
                <a:tc>
                  <a:txBody>
                    <a:bodyPr/>
                    <a:lstStyle/>
                    <a:p>
                      <a:endParaRPr lang="en-GB" sz="1200" dirty="0"/>
                    </a:p>
                  </a:txBody>
                  <a:tcPr/>
                </a:tc>
                <a:extLst>
                  <a:ext uri="{0D108BD9-81ED-4DB2-BD59-A6C34878D82A}">
                    <a16:rowId xmlns:a16="http://schemas.microsoft.com/office/drawing/2014/main" val="2196987574"/>
                  </a:ext>
                </a:extLst>
              </a:tr>
            </a:tbl>
          </a:graphicData>
        </a:graphic>
      </p:graphicFrame>
      <p:sp>
        <p:nvSpPr>
          <p:cNvPr id="5" name="TextBox 4">
            <a:extLst>
              <a:ext uri="{FF2B5EF4-FFF2-40B4-BE49-F238E27FC236}">
                <a16:creationId xmlns:a16="http://schemas.microsoft.com/office/drawing/2014/main" id="{4CEC709F-60D4-8C64-9F56-668619F23C13}"/>
              </a:ext>
            </a:extLst>
          </p:cNvPr>
          <p:cNvSpPr txBox="1"/>
          <p:nvPr/>
        </p:nvSpPr>
        <p:spPr>
          <a:xfrm>
            <a:off x="996695" y="1544860"/>
            <a:ext cx="8206299" cy="369332"/>
          </a:xfrm>
          <a:prstGeom prst="rect">
            <a:avLst/>
          </a:prstGeom>
          <a:noFill/>
        </p:spPr>
        <p:txBody>
          <a:bodyPr wrap="square" rtlCol="0">
            <a:spAutoFit/>
          </a:bodyPr>
          <a:lstStyle/>
          <a:p>
            <a:r>
              <a:rPr lang="en-GB" dirty="0"/>
              <a:t>Community engagement and outreach – Community noticeboards and public spaces</a:t>
            </a:r>
          </a:p>
        </p:txBody>
      </p:sp>
      <p:pic>
        <p:nvPicPr>
          <p:cNvPr id="7" name="Picture 6">
            <a:extLst>
              <a:ext uri="{FF2B5EF4-FFF2-40B4-BE49-F238E27FC236}">
                <a16:creationId xmlns:a16="http://schemas.microsoft.com/office/drawing/2014/main" id="{FFEFF8A0-7CF9-1E52-7179-7D7680AEED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703" y="5998464"/>
            <a:ext cx="1727843" cy="212604"/>
          </a:xfrm>
          <a:prstGeom prst="rect">
            <a:avLst/>
          </a:prstGeom>
        </p:spPr>
      </p:pic>
    </p:spTree>
    <p:extLst>
      <p:ext uri="{BB962C8B-B14F-4D97-AF65-F5344CB8AC3E}">
        <p14:creationId xmlns:p14="http://schemas.microsoft.com/office/powerpoint/2010/main" val="14524742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055738-C6E6-EABC-8314-F64A9E1A9D5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851D031-7671-E44F-02E1-0198A812BCC2}"/>
              </a:ext>
            </a:extLst>
          </p:cNvPr>
          <p:cNvSpPr>
            <a:spLocks noGrp="1"/>
          </p:cNvSpPr>
          <p:nvPr>
            <p:ph type="title"/>
          </p:nvPr>
        </p:nvSpPr>
        <p:spPr/>
        <p:txBody>
          <a:bodyPr/>
          <a:lstStyle/>
          <a:p>
            <a:r>
              <a:rPr lang="en-GB" dirty="0"/>
              <a:t>Marketing and communications plan</a:t>
            </a:r>
          </a:p>
        </p:txBody>
      </p:sp>
      <p:graphicFrame>
        <p:nvGraphicFramePr>
          <p:cNvPr id="4" name="Content Placeholder 3">
            <a:extLst>
              <a:ext uri="{FF2B5EF4-FFF2-40B4-BE49-F238E27FC236}">
                <a16:creationId xmlns:a16="http://schemas.microsoft.com/office/drawing/2014/main" id="{767B8C18-A584-A47F-67BA-DF1943EE7BB9}"/>
              </a:ext>
            </a:extLst>
          </p:cNvPr>
          <p:cNvGraphicFramePr>
            <a:graphicFrameLocks noGrp="1"/>
          </p:cNvGraphicFramePr>
          <p:nvPr>
            <p:ph idx="1"/>
            <p:extLst>
              <p:ext uri="{D42A27DB-BD31-4B8C-83A1-F6EECF244321}">
                <p14:modId xmlns:p14="http://schemas.microsoft.com/office/powerpoint/2010/main" val="2672935601"/>
              </p:ext>
            </p:extLst>
          </p:nvPr>
        </p:nvGraphicFramePr>
        <p:xfrm>
          <a:off x="838200" y="2128743"/>
          <a:ext cx="10515597" cy="2570480"/>
        </p:xfrm>
        <a:graphic>
          <a:graphicData uri="http://schemas.openxmlformats.org/drawingml/2006/table">
            <a:tbl>
              <a:tblPr firstRow="1" bandRow="1">
                <a:tableStyleId>{5C22544A-7EE6-4342-B048-85BDC9FD1C3A}</a:tableStyleId>
              </a:tblPr>
              <a:tblGrid>
                <a:gridCol w="4677697">
                  <a:extLst>
                    <a:ext uri="{9D8B030D-6E8A-4147-A177-3AD203B41FA5}">
                      <a16:colId xmlns:a16="http://schemas.microsoft.com/office/drawing/2014/main" val="3599725967"/>
                    </a:ext>
                  </a:extLst>
                </a:gridCol>
                <a:gridCol w="2332701">
                  <a:extLst>
                    <a:ext uri="{9D8B030D-6E8A-4147-A177-3AD203B41FA5}">
                      <a16:colId xmlns:a16="http://schemas.microsoft.com/office/drawing/2014/main" val="1777390449"/>
                    </a:ext>
                  </a:extLst>
                </a:gridCol>
                <a:gridCol w="3505199">
                  <a:extLst>
                    <a:ext uri="{9D8B030D-6E8A-4147-A177-3AD203B41FA5}">
                      <a16:colId xmlns:a16="http://schemas.microsoft.com/office/drawing/2014/main" val="2542728463"/>
                    </a:ext>
                  </a:extLst>
                </a:gridCol>
              </a:tblGrid>
              <a:tr h="370840">
                <a:tc>
                  <a:txBody>
                    <a:bodyPr/>
                    <a:lstStyle/>
                    <a:p>
                      <a:r>
                        <a:rPr lang="en-GB" sz="1800" dirty="0"/>
                        <a:t>Activity</a:t>
                      </a:r>
                    </a:p>
                  </a:txBody>
                  <a:tcPr/>
                </a:tc>
                <a:tc>
                  <a:txBody>
                    <a:bodyPr/>
                    <a:lstStyle/>
                    <a:p>
                      <a:r>
                        <a:rPr lang="en-GB" dirty="0"/>
                        <a:t>Date</a:t>
                      </a:r>
                    </a:p>
                  </a:txBody>
                  <a:tcPr/>
                </a:tc>
                <a:tc>
                  <a:txBody>
                    <a:bodyPr/>
                    <a:lstStyle/>
                    <a:p>
                      <a:r>
                        <a:rPr lang="en-GB" dirty="0"/>
                        <a:t>Comments</a:t>
                      </a:r>
                    </a:p>
                  </a:txBody>
                  <a:tcPr/>
                </a:tc>
                <a:extLst>
                  <a:ext uri="{0D108BD9-81ED-4DB2-BD59-A6C34878D82A}">
                    <a16:rowId xmlns:a16="http://schemas.microsoft.com/office/drawing/2014/main" val="1811846859"/>
                  </a:ext>
                </a:extLst>
              </a:tr>
              <a:tr h="370840">
                <a:tc>
                  <a:txBody>
                    <a:bodyPr/>
                    <a:lstStyle/>
                    <a:p>
                      <a:r>
                        <a:rPr lang="en-GB" sz="1200" dirty="0"/>
                        <a:t>Update </a:t>
                      </a:r>
                      <a:r>
                        <a:rPr lang="en-GB" sz="1200" b="1" dirty="0">
                          <a:solidFill>
                            <a:schemeClr val="tx1"/>
                          </a:solidFill>
                        </a:rPr>
                        <a:t>XXXX </a:t>
                      </a:r>
                      <a:r>
                        <a:rPr lang="en-GB" sz="1200" dirty="0"/>
                        <a:t>with rebranded visuals and user-friendly navigation.</a:t>
                      </a:r>
                    </a:p>
                  </a:txBody>
                  <a:tcPr/>
                </a:tc>
                <a:tc>
                  <a:txBody>
                    <a:bodyPr/>
                    <a:lstStyle/>
                    <a:p>
                      <a:r>
                        <a:rPr lang="en-GB" sz="1200" dirty="0"/>
                        <a:t>Feb-May 2025</a:t>
                      </a:r>
                    </a:p>
                  </a:txBody>
                  <a:tcPr/>
                </a:tc>
                <a:tc>
                  <a:txBody>
                    <a:bodyPr/>
                    <a:lstStyle/>
                    <a:p>
                      <a:endParaRPr lang="en-GB" sz="1200" dirty="0"/>
                    </a:p>
                  </a:txBody>
                  <a:tcPr/>
                </a:tc>
                <a:extLst>
                  <a:ext uri="{0D108BD9-81ED-4DB2-BD59-A6C34878D82A}">
                    <a16:rowId xmlns:a16="http://schemas.microsoft.com/office/drawing/2014/main" val="369310556"/>
                  </a:ext>
                </a:extLst>
              </a:tr>
              <a:tr h="370840">
                <a:tc>
                  <a:txBody>
                    <a:bodyPr/>
                    <a:lstStyle/>
                    <a:p>
                      <a:r>
                        <a:rPr lang="en-GB" sz="1200" dirty="0"/>
                        <a:t>Ensure mobile-friendly and accessibility-compliant design (text-to-speech, high-contrast options).</a:t>
                      </a:r>
                    </a:p>
                  </a:txBody>
                  <a:tcPr/>
                </a:tc>
                <a:tc>
                  <a:txBody>
                    <a:bodyPr/>
                    <a:lstStyle/>
                    <a:p>
                      <a:r>
                        <a:rPr lang="en-GB" sz="1200" dirty="0"/>
                        <a:t>Feb-May 2025</a:t>
                      </a:r>
                    </a:p>
                  </a:txBody>
                  <a:tcPr/>
                </a:tc>
                <a:tc>
                  <a:txBody>
                    <a:bodyPr/>
                    <a:lstStyle/>
                    <a:p>
                      <a:endParaRPr lang="en-GB" sz="1200" dirty="0"/>
                    </a:p>
                  </a:txBody>
                  <a:tcPr/>
                </a:tc>
                <a:extLst>
                  <a:ext uri="{0D108BD9-81ED-4DB2-BD59-A6C34878D82A}">
                    <a16:rowId xmlns:a16="http://schemas.microsoft.com/office/drawing/2014/main" val="3032465716"/>
                  </a:ext>
                </a:extLst>
              </a:tr>
              <a:tr h="370840">
                <a:tc>
                  <a:txBody>
                    <a:bodyPr/>
                    <a:lstStyle/>
                    <a:p>
                      <a:r>
                        <a:rPr lang="en-GB" sz="1200" dirty="0"/>
                        <a:t>Develop a FAQ page addressing common service inquiries in multiple languages.</a:t>
                      </a:r>
                    </a:p>
                  </a:txBody>
                  <a:tcPr/>
                </a:tc>
                <a:tc>
                  <a:txBody>
                    <a:bodyPr/>
                    <a:lstStyle/>
                    <a:p>
                      <a:r>
                        <a:rPr lang="en-GB" sz="1200" dirty="0"/>
                        <a:t>Feb-May 2025</a:t>
                      </a:r>
                    </a:p>
                  </a:txBody>
                  <a:tcPr/>
                </a:tc>
                <a:tc>
                  <a:txBody>
                    <a:bodyPr/>
                    <a:lstStyle/>
                    <a:p>
                      <a:endParaRPr lang="en-GB" sz="1200" dirty="0"/>
                    </a:p>
                  </a:txBody>
                  <a:tcPr/>
                </a:tc>
                <a:extLst>
                  <a:ext uri="{0D108BD9-81ED-4DB2-BD59-A6C34878D82A}">
                    <a16:rowId xmlns:a16="http://schemas.microsoft.com/office/drawing/2014/main" val="2131794190"/>
                  </a:ext>
                </a:extLst>
              </a:tr>
              <a:tr h="370840">
                <a:tc>
                  <a:txBody>
                    <a:bodyPr/>
                    <a:lstStyle/>
                    <a:p>
                      <a:r>
                        <a:rPr lang="en-GB" sz="1200" dirty="0"/>
                        <a:t>Integrate a service booking system to facilitate easy appointment scheduling.</a:t>
                      </a:r>
                    </a:p>
                  </a:txBody>
                  <a:tcPr/>
                </a:tc>
                <a:tc>
                  <a:txBody>
                    <a:bodyPr/>
                    <a:lstStyle/>
                    <a:p>
                      <a:r>
                        <a:rPr lang="en-GB" sz="1200" dirty="0"/>
                        <a:t>Q1 2025-2026</a:t>
                      </a:r>
                    </a:p>
                  </a:txBody>
                  <a:tcPr/>
                </a:tc>
                <a:tc>
                  <a:txBody>
                    <a:bodyPr/>
                    <a:lstStyle/>
                    <a:p>
                      <a:endParaRPr lang="en-GB" sz="1200" dirty="0"/>
                    </a:p>
                  </a:txBody>
                  <a:tcPr/>
                </a:tc>
                <a:extLst>
                  <a:ext uri="{0D108BD9-81ED-4DB2-BD59-A6C34878D82A}">
                    <a16:rowId xmlns:a16="http://schemas.microsoft.com/office/drawing/2014/main" val="219698757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Create a blog section featuring health tips, success stories, and expert insights.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Feb-May 2025</a:t>
                      </a:r>
                    </a:p>
                    <a:p>
                      <a:endParaRPr lang="en-GB" sz="1200" dirty="0"/>
                    </a:p>
                  </a:txBody>
                  <a:tcPr/>
                </a:tc>
                <a:tc>
                  <a:txBody>
                    <a:bodyPr/>
                    <a:lstStyle/>
                    <a:p>
                      <a:endParaRPr lang="en-GB" sz="1200" dirty="0"/>
                    </a:p>
                  </a:txBody>
                  <a:tcPr/>
                </a:tc>
                <a:extLst>
                  <a:ext uri="{0D108BD9-81ED-4DB2-BD59-A6C34878D82A}">
                    <a16:rowId xmlns:a16="http://schemas.microsoft.com/office/drawing/2014/main" val="1911398811"/>
                  </a:ext>
                </a:extLst>
              </a:tr>
            </a:tbl>
          </a:graphicData>
        </a:graphic>
      </p:graphicFrame>
      <p:sp>
        <p:nvSpPr>
          <p:cNvPr id="5" name="TextBox 4">
            <a:extLst>
              <a:ext uri="{FF2B5EF4-FFF2-40B4-BE49-F238E27FC236}">
                <a16:creationId xmlns:a16="http://schemas.microsoft.com/office/drawing/2014/main" id="{D85C97A7-4E7D-9832-4243-6E3D0FD77060}"/>
              </a:ext>
            </a:extLst>
          </p:cNvPr>
          <p:cNvSpPr txBox="1"/>
          <p:nvPr/>
        </p:nvSpPr>
        <p:spPr>
          <a:xfrm>
            <a:off x="996695" y="1544860"/>
            <a:ext cx="8206299" cy="369332"/>
          </a:xfrm>
          <a:prstGeom prst="rect">
            <a:avLst/>
          </a:prstGeom>
          <a:noFill/>
        </p:spPr>
        <p:txBody>
          <a:bodyPr wrap="square" rtlCol="0">
            <a:spAutoFit/>
          </a:bodyPr>
          <a:lstStyle/>
          <a:p>
            <a:r>
              <a:rPr lang="en-GB" dirty="0"/>
              <a:t>Digital marketing and website strategy – Website development</a:t>
            </a:r>
          </a:p>
        </p:txBody>
      </p:sp>
      <p:pic>
        <p:nvPicPr>
          <p:cNvPr id="7" name="Picture 6">
            <a:extLst>
              <a:ext uri="{FF2B5EF4-FFF2-40B4-BE49-F238E27FC236}">
                <a16:creationId xmlns:a16="http://schemas.microsoft.com/office/drawing/2014/main" id="{B1BEB15F-B3C1-E389-5AA1-2179D1CDA7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703" y="5998464"/>
            <a:ext cx="1727843" cy="212604"/>
          </a:xfrm>
          <a:prstGeom prst="rect">
            <a:avLst/>
          </a:prstGeom>
        </p:spPr>
      </p:pic>
    </p:spTree>
    <p:extLst>
      <p:ext uri="{BB962C8B-B14F-4D97-AF65-F5344CB8AC3E}">
        <p14:creationId xmlns:p14="http://schemas.microsoft.com/office/powerpoint/2010/main" val="5991923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D1DF0E-C571-E7A8-A4D9-8BC32306F61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2361621-F4C4-A73A-C7D7-5EEE18C2C791}"/>
              </a:ext>
            </a:extLst>
          </p:cNvPr>
          <p:cNvSpPr>
            <a:spLocks noGrp="1"/>
          </p:cNvSpPr>
          <p:nvPr>
            <p:ph type="title"/>
          </p:nvPr>
        </p:nvSpPr>
        <p:spPr/>
        <p:txBody>
          <a:bodyPr/>
          <a:lstStyle/>
          <a:p>
            <a:r>
              <a:rPr lang="en-GB" dirty="0"/>
              <a:t>Marketing and communications plan</a:t>
            </a:r>
          </a:p>
        </p:txBody>
      </p:sp>
      <p:graphicFrame>
        <p:nvGraphicFramePr>
          <p:cNvPr id="4" name="Content Placeholder 3">
            <a:extLst>
              <a:ext uri="{FF2B5EF4-FFF2-40B4-BE49-F238E27FC236}">
                <a16:creationId xmlns:a16="http://schemas.microsoft.com/office/drawing/2014/main" id="{8CD92359-506A-7B3D-CB74-B2DA8C51453D}"/>
              </a:ext>
            </a:extLst>
          </p:cNvPr>
          <p:cNvGraphicFramePr>
            <a:graphicFrameLocks noGrp="1"/>
          </p:cNvGraphicFramePr>
          <p:nvPr>
            <p:ph idx="1"/>
            <p:extLst>
              <p:ext uri="{D42A27DB-BD31-4B8C-83A1-F6EECF244321}">
                <p14:modId xmlns:p14="http://schemas.microsoft.com/office/powerpoint/2010/main" val="323615449"/>
              </p:ext>
            </p:extLst>
          </p:nvPr>
        </p:nvGraphicFramePr>
        <p:xfrm>
          <a:off x="838200" y="2128743"/>
          <a:ext cx="10515597" cy="2656840"/>
        </p:xfrm>
        <a:graphic>
          <a:graphicData uri="http://schemas.openxmlformats.org/drawingml/2006/table">
            <a:tbl>
              <a:tblPr firstRow="1" bandRow="1">
                <a:tableStyleId>{5C22544A-7EE6-4342-B048-85BDC9FD1C3A}</a:tableStyleId>
              </a:tblPr>
              <a:tblGrid>
                <a:gridCol w="4677697">
                  <a:extLst>
                    <a:ext uri="{9D8B030D-6E8A-4147-A177-3AD203B41FA5}">
                      <a16:colId xmlns:a16="http://schemas.microsoft.com/office/drawing/2014/main" val="3599725967"/>
                    </a:ext>
                  </a:extLst>
                </a:gridCol>
                <a:gridCol w="2332701">
                  <a:extLst>
                    <a:ext uri="{9D8B030D-6E8A-4147-A177-3AD203B41FA5}">
                      <a16:colId xmlns:a16="http://schemas.microsoft.com/office/drawing/2014/main" val="1777390449"/>
                    </a:ext>
                  </a:extLst>
                </a:gridCol>
                <a:gridCol w="3505199">
                  <a:extLst>
                    <a:ext uri="{9D8B030D-6E8A-4147-A177-3AD203B41FA5}">
                      <a16:colId xmlns:a16="http://schemas.microsoft.com/office/drawing/2014/main" val="2542728463"/>
                    </a:ext>
                  </a:extLst>
                </a:gridCol>
              </a:tblGrid>
              <a:tr h="370840">
                <a:tc>
                  <a:txBody>
                    <a:bodyPr/>
                    <a:lstStyle/>
                    <a:p>
                      <a:r>
                        <a:rPr lang="en-GB" sz="1800" dirty="0"/>
                        <a:t>Activity</a:t>
                      </a:r>
                    </a:p>
                  </a:txBody>
                  <a:tcPr/>
                </a:tc>
                <a:tc>
                  <a:txBody>
                    <a:bodyPr/>
                    <a:lstStyle/>
                    <a:p>
                      <a:r>
                        <a:rPr lang="en-GB" dirty="0"/>
                        <a:t>Date</a:t>
                      </a:r>
                    </a:p>
                  </a:txBody>
                  <a:tcPr/>
                </a:tc>
                <a:tc>
                  <a:txBody>
                    <a:bodyPr/>
                    <a:lstStyle/>
                    <a:p>
                      <a:r>
                        <a:rPr lang="en-GB" dirty="0"/>
                        <a:t>Comments</a:t>
                      </a:r>
                    </a:p>
                  </a:txBody>
                  <a:tcPr/>
                </a:tc>
                <a:extLst>
                  <a:ext uri="{0D108BD9-81ED-4DB2-BD59-A6C34878D82A}">
                    <a16:rowId xmlns:a16="http://schemas.microsoft.com/office/drawing/2014/main" val="1811846859"/>
                  </a:ext>
                </a:extLst>
              </a:tr>
              <a:tr h="370840">
                <a:tc>
                  <a:txBody>
                    <a:bodyPr/>
                    <a:lstStyle/>
                    <a:p>
                      <a:r>
                        <a:rPr lang="en-GB" sz="1200" dirty="0"/>
                        <a:t>Identify top search keywords related to health, wellness, and local services.</a:t>
                      </a:r>
                    </a:p>
                  </a:txBody>
                  <a:tcPr/>
                </a:tc>
                <a:tc>
                  <a:txBody>
                    <a:bodyPr/>
                    <a:lstStyle/>
                    <a:p>
                      <a:r>
                        <a:rPr lang="en-GB" sz="1200" dirty="0"/>
                        <a:t>Feb-Mar 2025</a:t>
                      </a:r>
                    </a:p>
                  </a:txBody>
                  <a:tcPr/>
                </a:tc>
                <a:tc>
                  <a:txBody>
                    <a:bodyPr/>
                    <a:lstStyle/>
                    <a:p>
                      <a:endParaRPr lang="en-GB" sz="1200" dirty="0"/>
                    </a:p>
                  </a:txBody>
                  <a:tcPr/>
                </a:tc>
                <a:extLst>
                  <a:ext uri="{0D108BD9-81ED-4DB2-BD59-A6C34878D82A}">
                    <a16:rowId xmlns:a16="http://schemas.microsoft.com/office/drawing/2014/main" val="369310556"/>
                  </a:ext>
                </a:extLst>
              </a:tr>
              <a:tr h="370840">
                <a:tc>
                  <a:txBody>
                    <a:bodyPr/>
                    <a:lstStyle/>
                    <a:p>
                      <a:r>
                        <a:rPr lang="en-GB" sz="1200" dirty="0"/>
                        <a:t>Develop SEO-friendly content for blog posts, service pages, and community resources.</a:t>
                      </a:r>
                    </a:p>
                  </a:txBody>
                  <a:tcPr/>
                </a:tc>
                <a:tc>
                  <a:txBody>
                    <a:bodyPr/>
                    <a:lstStyle/>
                    <a:p>
                      <a:r>
                        <a:rPr lang="en-GB" sz="1200" dirty="0"/>
                        <a:t>Feb-May 2025</a:t>
                      </a:r>
                    </a:p>
                  </a:txBody>
                  <a:tcPr/>
                </a:tc>
                <a:tc>
                  <a:txBody>
                    <a:bodyPr/>
                    <a:lstStyle/>
                    <a:p>
                      <a:endParaRPr lang="en-GB" sz="1200" dirty="0"/>
                    </a:p>
                  </a:txBody>
                  <a:tcPr/>
                </a:tc>
                <a:extLst>
                  <a:ext uri="{0D108BD9-81ED-4DB2-BD59-A6C34878D82A}">
                    <a16:rowId xmlns:a16="http://schemas.microsoft.com/office/drawing/2014/main" val="3032465716"/>
                  </a:ext>
                </a:extLst>
              </a:tr>
              <a:tr h="370840">
                <a:tc>
                  <a:txBody>
                    <a:bodyPr/>
                    <a:lstStyle/>
                    <a:p>
                      <a:r>
                        <a:rPr lang="en-GB" sz="1200" dirty="0"/>
                        <a:t>Allocate the </a:t>
                      </a:r>
                      <a:r>
                        <a:rPr lang="en-GB" sz="1200" b="1" dirty="0">
                          <a:solidFill>
                            <a:schemeClr val="tx1"/>
                          </a:solidFill>
                        </a:rPr>
                        <a:t>XXXX</a:t>
                      </a:r>
                      <a:r>
                        <a:rPr lang="en-GB" sz="1200" dirty="0"/>
                        <a:t>/month Google Ads budget strategically across demographics and interests.</a:t>
                      </a:r>
                    </a:p>
                  </a:txBody>
                  <a:tcPr/>
                </a:tc>
                <a:tc>
                  <a:txBody>
                    <a:bodyPr/>
                    <a:lstStyle/>
                    <a:p>
                      <a:r>
                        <a:rPr lang="en-GB" sz="1200" dirty="0"/>
                        <a:t>Feb-May 2025</a:t>
                      </a:r>
                    </a:p>
                  </a:txBody>
                  <a:tcPr/>
                </a:tc>
                <a:tc>
                  <a:txBody>
                    <a:bodyPr/>
                    <a:lstStyle/>
                    <a:p>
                      <a:endParaRPr lang="en-GB" sz="1200" dirty="0"/>
                    </a:p>
                  </a:txBody>
                  <a:tcPr/>
                </a:tc>
                <a:extLst>
                  <a:ext uri="{0D108BD9-81ED-4DB2-BD59-A6C34878D82A}">
                    <a16:rowId xmlns:a16="http://schemas.microsoft.com/office/drawing/2014/main" val="2131794190"/>
                  </a:ext>
                </a:extLst>
              </a:tr>
              <a:tr h="370840">
                <a:tc>
                  <a:txBody>
                    <a:bodyPr/>
                    <a:lstStyle/>
                    <a:p>
                      <a:r>
                        <a:rPr lang="en-GB" sz="1200" dirty="0"/>
                        <a:t>Test different ad variations to optimise click-through and conversion rates.</a:t>
                      </a:r>
                    </a:p>
                  </a:txBody>
                  <a:tcPr/>
                </a:tc>
                <a:tc>
                  <a:txBody>
                    <a:bodyPr/>
                    <a:lstStyle/>
                    <a:p>
                      <a:r>
                        <a:rPr lang="en-GB" sz="1200" dirty="0"/>
                        <a:t>Feb-May 2025</a:t>
                      </a:r>
                    </a:p>
                  </a:txBody>
                  <a:tcPr/>
                </a:tc>
                <a:tc>
                  <a:txBody>
                    <a:bodyPr/>
                    <a:lstStyle/>
                    <a:p>
                      <a:endParaRPr lang="en-GB" sz="1200" dirty="0"/>
                    </a:p>
                  </a:txBody>
                  <a:tcPr/>
                </a:tc>
                <a:extLst>
                  <a:ext uri="{0D108BD9-81ED-4DB2-BD59-A6C34878D82A}">
                    <a16:rowId xmlns:a16="http://schemas.microsoft.com/office/drawing/2014/main" val="2196987574"/>
                  </a:ext>
                </a:extLst>
              </a:tr>
              <a:tr h="370840">
                <a:tc>
                  <a:txBody>
                    <a:bodyPr/>
                    <a:lstStyle/>
                    <a:p>
                      <a:r>
                        <a:rPr lang="en-GB" sz="1200" dirty="0"/>
                        <a:t>Monitor ad performance and adjust strategies accordingly.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Feb-May 2025</a:t>
                      </a:r>
                    </a:p>
                    <a:p>
                      <a:endParaRPr lang="en-GB" sz="1200" dirty="0"/>
                    </a:p>
                  </a:txBody>
                  <a:tcPr/>
                </a:tc>
                <a:tc>
                  <a:txBody>
                    <a:bodyPr/>
                    <a:lstStyle/>
                    <a:p>
                      <a:endParaRPr lang="en-GB" sz="1200" dirty="0"/>
                    </a:p>
                  </a:txBody>
                  <a:tcPr/>
                </a:tc>
                <a:extLst>
                  <a:ext uri="{0D108BD9-81ED-4DB2-BD59-A6C34878D82A}">
                    <a16:rowId xmlns:a16="http://schemas.microsoft.com/office/drawing/2014/main" val="1911398811"/>
                  </a:ext>
                </a:extLst>
              </a:tr>
            </a:tbl>
          </a:graphicData>
        </a:graphic>
      </p:graphicFrame>
      <p:sp>
        <p:nvSpPr>
          <p:cNvPr id="5" name="TextBox 4">
            <a:extLst>
              <a:ext uri="{FF2B5EF4-FFF2-40B4-BE49-F238E27FC236}">
                <a16:creationId xmlns:a16="http://schemas.microsoft.com/office/drawing/2014/main" id="{99D3D94D-2247-73E1-9616-09F167AFEE67}"/>
              </a:ext>
            </a:extLst>
          </p:cNvPr>
          <p:cNvSpPr txBox="1"/>
          <p:nvPr/>
        </p:nvSpPr>
        <p:spPr>
          <a:xfrm>
            <a:off x="996695" y="1544860"/>
            <a:ext cx="8206299" cy="369332"/>
          </a:xfrm>
          <a:prstGeom prst="rect">
            <a:avLst/>
          </a:prstGeom>
          <a:noFill/>
        </p:spPr>
        <p:txBody>
          <a:bodyPr wrap="square" rtlCol="0">
            <a:spAutoFit/>
          </a:bodyPr>
          <a:lstStyle/>
          <a:p>
            <a:r>
              <a:rPr lang="en-GB" dirty="0"/>
              <a:t>Digital marketing and website strategy – SEO and Google Ads</a:t>
            </a:r>
          </a:p>
        </p:txBody>
      </p:sp>
      <p:pic>
        <p:nvPicPr>
          <p:cNvPr id="7" name="Picture 6">
            <a:extLst>
              <a:ext uri="{FF2B5EF4-FFF2-40B4-BE49-F238E27FC236}">
                <a16:creationId xmlns:a16="http://schemas.microsoft.com/office/drawing/2014/main" id="{1D999F45-EFBC-AF1F-0AEA-6FF6CE76DC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703" y="5998464"/>
            <a:ext cx="1727843" cy="212604"/>
          </a:xfrm>
          <a:prstGeom prst="rect">
            <a:avLst/>
          </a:prstGeom>
        </p:spPr>
      </p:pic>
    </p:spTree>
    <p:extLst>
      <p:ext uri="{BB962C8B-B14F-4D97-AF65-F5344CB8AC3E}">
        <p14:creationId xmlns:p14="http://schemas.microsoft.com/office/powerpoint/2010/main" val="39408154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5E53EA-2F00-BE3D-A417-285D5BE0B8D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0369E28-4D98-3A93-7752-A362DFC66EBC}"/>
              </a:ext>
            </a:extLst>
          </p:cNvPr>
          <p:cNvSpPr>
            <a:spLocks noGrp="1"/>
          </p:cNvSpPr>
          <p:nvPr>
            <p:ph type="title"/>
          </p:nvPr>
        </p:nvSpPr>
        <p:spPr/>
        <p:txBody>
          <a:bodyPr/>
          <a:lstStyle/>
          <a:p>
            <a:r>
              <a:rPr lang="en-GB" dirty="0"/>
              <a:t>Marketing and communications plan</a:t>
            </a:r>
          </a:p>
        </p:txBody>
      </p:sp>
      <p:graphicFrame>
        <p:nvGraphicFramePr>
          <p:cNvPr id="4" name="Content Placeholder 3">
            <a:extLst>
              <a:ext uri="{FF2B5EF4-FFF2-40B4-BE49-F238E27FC236}">
                <a16:creationId xmlns:a16="http://schemas.microsoft.com/office/drawing/2014/main" id="{42B79FC9-8E07-40DB-59BF-19B2926640BF}"/>
              </a:ext>
            </a:extLst>
          </p:cNvPr>
          <p:cNvGraphicFramePr>
            <a:graphicFrameLocks noGrp="1"/>
          </p:cNvGraphicFramePr>
          <p:nvPr>
            <p:ph idx="1"/>
            <p:extLst>
              <p:ext uri="{D42A27DB-BD31-4B8C-83A1-F6EECF244321}">
                <p14:modId xmlns:p14="http://schemas.microsoft.com/office/powerpoint/2010/main" val="3663318235"/>
              </p:ext>
            </p:extLst>
          </p:nvPr>
        </p:nvGraphicFramePr>
        <p:xfrm>
          <a:off x="838200" y="2128743"/>
          <a:ext cx="10515597" cy="2026920"/>
        </p:xfrm>
        <a:graphic>
          <a:graphicData uri="http://schemas.openxmlformats.org/drawingml/2006/table">
            <a:tbl>
              <a:tblPr firstRow="1" bandRow="1">
                <a:tableStyleId>{5C22544A-7EE6-4342-B048-85BDC9FD1C3A}</a:tableStyleId>
              </a:tblPr>
              <a:tblGrid>
                <a:gridCol w="4677697">
                  <a:extLst>
                    <a:ext uri="{9D8B030D-6E8A-4147-A177-3AD203B41FA5}">
                      <a16:colId xmlns:a16="http://schemas.microsoft.com/office/drawing/2014/main" val="3599725967"/>
                    </a:ext>
                  </a:extLst>
                </a:gridCol>
                <a:gridCol w="2332701">
                  <a:extLst>
                    <a:ext uri="{9D8B030D-6E8A-4147-A177-3AD203B41FA5}">
                      <a16:colId xmlns:a16="http://schemas.microsoft.com/office/drawing/2014/main" val="1777390449"/>
                    </a:ext>
                  </a:extLst>
                </a:gridCol>
                <a:gridCol w="3505199">
                  <a:extLst>
                    <a:ext uri="{9D8B030D-6E8A-4147-A177-3AD203B41FA5}">
                      <a16:colId xmlns:a16="http://schemas.microsoft.com/office/drawing/2014/main" val="2542728463"/>
                    </a:ext>
                  </a:extLst>
                </a:gridCol>
              </a:tblGrid>
              <a:tr h="370840">
                <a:tc>
                  <a:txBody>
                    <a:bodyPr/>
                    <a:lstStyle/>
                    <a:p>
                      <a:r>
                        <a:rPr lang="en-GB" sz="1800" dirty="0"/>
                        <a:t>Activity</a:t>
                      </a:r>
                    </a:p>
                  </a:txBody>
                  <a:tcPr/>
                </a:tc>
                <a:tc>
                  <a:txBody>
                    <a:bodyPr/>
                    <a:lstStyle/>
                    <a:p>
                      <a:r>
                        <a:rPr lang="en-GB" dirty="0"/>
                        <a:t>Date</a:t>
                      </a:r>
                    </a:p>
                  </a:txBody>
                  <a:tcPr/>
                </a:tc>
                <a:tc>
                  <a:txBody>
                    <a:bodyPr/>
                    <a:lstStyle/>
                    <a:p>
                      <a:r>
                        <a:rPr lang="en-GB" dirty="0"/>
                        <a:t>Comments</a:t>
                      </a:r>
                    </a:p>
                  </a:txBody>
                  <a:tcPr/>
                </a:tc>
                <a:extLst>
                  <a:ext uri="{0D108BD9-81ED-4DB2-BD59-A6C34878D82A}">
                    <a16:rowId xmlns:a16="http://schemas.microsoft.com/office/drawing/2014/main" val="1811846859"/>
                  </a:ext>
                </a:extLst>
              </a:tr>
              <a:tr h="370840">
                <a:tc>
                  <a:txBody>
                    <a:bodyPr/>
                    <a:lstStyle/>
                    <a:p>
                      <a:r>
                        <a:rPr lang="en-GB" sz="1200" dirty="0"/>
                        <a:t>Build an email subscriber list via website sign-ups and community event participation.</a:t>
                      </a:r>
                    </a:p>
                  </a:txBody>
                  <a:tcPr/>
                </a:tc>
                <a:tc>
                  <a:txBody>
                    <a:bodyPr/>
                    <a:lstStyle/>
                    <a:p>
                      <a:r>
                        <a:rPr lang="en-GB" sz="1200" dirty="0"/>
                        <a:t>Ongoing</a:t>
                      </a:r>
                    </a:p>
                  </a:txBody>
                  <a:tcPr/>
                </a:tc>
                <a:tc>
                  <a:txBody>
                    <a:bodyPr/>
                    <a:lstStyle/>
                    <a:p>
                      <a:endParaRPr lang="en-GB" sz="1200" dirty="0"/>
                    </a:p>
                  </a:txBody>
                  <a:tcPr/>
                </a:tc>
                <a:extLst>
                  <a:ext uri="{0D108BD9-81ED-4DB2-BD59-A6C34878D82A}">
                    <a16:rowId xmlns:a16="http://schemas.microsoft.com/office/drawing/2014/main" val="369310556"/>
                  </a:ext>
                </a:extLst>
              </a:tr>
              <a:tr h="370840">
                <a:tc>
                  <a:txBody>
                    <a:bodyPr/>
                    <a:lstStyle/>
                    <a:p>
                      <a:r>
                        <a:rPr lang="en-GB" sz="1200" dirty="0"/>
                        <a:t>Send monthly newsletters featuring success stories, health tips, and event announcements.</a:t>
                      </a:r>
                    </a:p>
                  </a:txBody>
                  <a:tcPr/>
                </a:tc>
                <a:tc>
                  <a:txBody>
                    <a:bodyPr/>
                    <a:lstStyle/>
                    <a:p>
                      <a:r>
                        <a:rPr lang="en-GB" sz="1200" dirty="0"/>
                        <a:t>Ongoing</a:t>
                      </a:r>
                    </a:p>
                  </a:txBody>
                  <a:tcPr/>
                </a:tc>
                <a:tc>
                  <a:txBody>
                    <a:bodyPr/>
                    <a:lstStyle/>
                    <a:p>
                      <a:endParaRPr lang="en-GB" sz="1200" dirty="0"/>
                    </a:p>
                  </a:txBody>
                  <a:tcPr/>
                </a:tc>
                <a:extLst>
                  <a:ext uri="{0D108BD9-81ED-4DB2-BD59-A6C34878D82A}">
                    <a16:rowId xmlns:a16="http://schemas.microsoft.com/office/drawing/2014/main" val="3032465716"/>
                  </a:ext>
                </a:extLst>
              </a:tr>
              <a:tr h="370840">
                <a:tc>
                  <a:txBody>
                    <a:bodyPr/>
                    <a:lstStyle/>
                    <a:p>
                      <a:r>
                        <a:rPr lang="en-GB" sz="1200" dirty="0"/>
                        <a:t>Segment email campaigns based on user interests and demographics.</a:t>
                      </a:r>
                    </a:p>
                  </a:txBody>
                  <a:tcPr/>
                </a:tc>
                <a:tc>
                  <a:txBody>
                    <a:bodyPr/>
                    <a:lstStyle/>
                    <a:p>
                      <a:r>
                        <a:rPr lang="en-GB" sz="1200" dirty="0"/>
                        <a:t>Ongoing</a:t>
                      </a:r>
                    </a:p>
                  </a:txBody>
                  <a:tcPr/>
                </a:tc>
                <a:tc>
                  <a:txBody>
                    <a:bodyPr/>
                    <a:lstStyle/>
                    <a:p>
                      <a:endParaRPr lang="en-GB" sz="1200" dirty="0"/>
                    </a:p>
                  </a:txBody>
                  <a:tcPr/>
                </a:tc>
                <a:extLst>
                  <a:ext uri="{0D108BD9-81ED-4DB2-BD59-A6C34878D82A}">
                    <a16:rowId xmlns:a16="http://schemas.microsoft.com/office/drawing/2014/main" val="2131794190"/>
                  </a:ext>
                </a:extLst>
              </a:tr>
              <a:tr h="370840">
                <a:tc>
                  <a:txBody>
                    <a:bodyPr/>
                    <a:lstStyle/>
                    <a:p>
                      <a:r>
                        <a:rPr lang="en-GB" sz="1200" dirty="0"/>
                        <a:t>Track open rates and engagement metrics to refine email content.</a:t>
                      </a:r>
                    </a:p>
                  </a:txBody>
                  <a:tcPr/>
                </a:tc>
                <a:tc>
                  <a:txBody>
                    <a:bodyPr/>
                    <a:lstStyle/>
                    <a:p>
                      <a:r>
                        <a:rPr lang="en-GB" sz="1200" dirty="0"/>
                        <a:t>Feb-May 2025</a:t>
                      </a:r>
                    </a:p>
                  </a:txBody>
                  <a:tcPr/>
                </a:tc>
                <a:tc>
                  <a:txBody>
                    <a:bodyPr/>
                    <a:lstStyle/>
                    <a:p>
                      <a:endParaRPr lang="en-GB" sz="1200" dirty="0"/>
                    </a:p>
                  </a:txBody>
                  <a:tcPr/>
                </a:tc>
                <a:extLst>
                  <a:ext uri="{0D108BD9-81ED-4DB2-BD59-A6C34878D82A}">
                    <a16:rowId xmlns:a16="http://schemas.microsoft.com/office/drawing/2014/main" val="2196987574"/>
                  </a:ext>
                </a:extLst>
              </a:tr>
            </a:tbl>
          </a:graphicData>
        </a:graphic>
      </p:graphicFrame>
      <p:sp>
        <p:nvSpPr>
          <p:cNvPr id="5" name="TextBox 4">
            <a:extLst>
              <a:ext uri="{FF2B5EF4-FFF2-40B4-BE49-F238E27FC236}">
                <a16:creationId xmlns:a16="http://schemas.microsoft.com/office/drawing/2014/main" id="{739D2478-3031-69B4-81B4-B8C1111B611F}"/>
              </a:ext>
            </a:extLst>
          </p:cNvPr>
          <p:cNvSpPr txBox="1"/>
          <p:nvPr/>
        </p:nvSpPr>
        <p:spPr>
          <a:xfrm>
            <a:off x="996695" y="1544860"/>
            <a:ext cx="8206299" cy="369332"/>
          </a:xfrm>
          <a:prstGeom prst="rect">
            <a:avLst/>
          </a:prstGeom>
          <a:noFill/>
        </p:spPr>
        <p:txBody>
          <a:bodyPr wrap="square" rtlCol="0">
            <a:spAutoFit/>
          </a:bodyPr>
          <a:lstStyle/>
          <a:p>
            <a:r>
              <a:rPr lang="en-GB" dirty="0"/>
              <a:t>Digital marketing and website strategy – Email marketing</a:t>
            </a:r>
          </a:p>
        </p:txBody>
      </p:sp>
      <p:pic>
        <p:nvPicPr>
          <p:cNvPr id="7" name="Picture 6">
            <a:extLst>
              <a:ext uri="{FF2B5EF4-FFF2-40B4-BE49-F238E27FC236}">
                <a16:creationId xmlns:a16="http://schemas.microsoft.com/office/drawing/2014/main" id="{FB9D3E99-FE0C-3C0E-0F86-2B8265DFE4A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703" y="5998464"/>
            <a:ext cx="1727843" cy="212604"/>
          </a:xfrm>
          <a:prstGeom prst="rect">
            <a:avLst/>
          </a:prstGeom>
        </p:spPr>
      </p:pic>
    </p:spTree>
    <p:extLst>
      <p:ext uri="{BB962C8B-B14F-4D97-AF65-F5344CB8AC3E}">
        <p14:creationId xmlns:p14="http://schemas.microsoft.com/office/powerpoint/2010/main" val="20532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C51E05AC-9D9B-4814-9C3F-4E10AF154BB2}"/>
              </a:ext>
            </a:extLst>
          </p:cNvPr>
          <p:cNvGraphicFramePr>
            <a:graphicFrameLocks noGrp="1"/>
          </p:cNvGraphicFramePr>
          <p:nvPr>
            <p:extLst>
              <p:ext uri="{D42A27DB-BD31-4B8C-83A1-F6EECF244321}">
                <p14:modId xmlns:p14="http://schemas.microsoft.com/office/powerpoint/2010/main" val="3141106975"/>
              </p:ext>
            </p:extLst>
          </p:nvPr>
        </p:nvGraphicFramePr>
        <p:xfrm>
          <a:off x="3971925" y="508179"/>
          <a:ext cx="7372350" cy="5636106"/>
        </p:xfrm>
        <a:graphic>
          <a:graphicData uri="http://schemas.openxmlformats.org/drawingml/2006/table">
            <a:tbl>
              <a:tblPr firstRow="1" bandRow="1">
                <a:tableStyleId>{E8034E78-7F5D-4C2E-B375-FC64B27BC917}</a:tableStyleId>
              </a:tblPr>
              <a:tblGrid>
                <a:gridCol w="7372350">
                  <a:extLst>
                    <a:ext uri="{9D8B030D-6E8A-4147-A177-3AD203B41FA5}">
                      <a16:colId xmlns:a16="http://schemas.microsoft.com/office/drawing/2014/main" val="291339157"/>
                    </a:ext>
                  </a:extLst>
                </a:gridCol>
              </a:tblGrid>
              <a:tr h="590505">
                <a:tc>
                  <a:txBody>
                    <a:bodyPr/>
                    <a:lstStyle/>
                    <a:p>
                      <a:r>
                        <a:rPr lang="en-GB" sz="2400" dirty="0">
                          <a:solidFill>
                            <a:schemeClr val="tx1"/>
                          </a:solidFill>
                        </a:rPr>
                        <a:t>3. Timeframes</a:t>
                      </a:r>
                    </a:p>
                  </a:txBody>
                  <a:tcPr marL="0" marR="0" marT="36000" marB="180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rgbClr val="92D05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1470041"/>
                  </a:ext>
                </a:extLst>
              </a:tr>
              <a:tr h="50456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u="none" strike="noStrike" kern="1200" baseline="0" dirty="0">
                          <a:solidFill>
                            <a:schemeClr val="tx1"/>
                          </a:solidFill>
                          <a:latin typeface="+mn-lt"/>
                          <a:ea typeface="+mn-ea"/>
                          <a:cs typeface="+mn-cs"/>
                        </a:rPr>
                        <a:t>There will be 3 phases: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u="none" strike="noStrike" kern="1200" baseline="0" dirty="0">
                          <a:solidFill>
                            <a:schemeClr val="tx1"/>
                          </a:solidFill>
                          <a:latin typeface="+mn-lt"/>
                          <a:ea typeface="+mn-ea"/>
                          <a:cs typeface="+mn-cs"/>
                        </a:rPr>
                        <a:t>Phase 1: Welcome and Communicate about the new service and campaign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u="none" strike="noStrike" kern="1200" baseline="0" dirty="0">
                          <a:solidFill>
                            <a:schemeClr val="tx1"/>
                          </a:solidFill>
                          <a:latin typeface="+mn-lt"/>
                          <a:ea typeface="+mn-ea"/>
                          <a:cs typeface="+mn-cs"/>
                        </a:rPr>
                        <a:t>- </a:t>
                      </a:r>
                      <a:r>
                        <a:rPr lang="en-GB" sz="1200" b="0" i="0" u="none" strike="noStrike" kern="1200" baseline="0" dirty="0">
                          <a:solidFill>
                            <a:schemeClr val="tx1"/>
                          </a:solidFill>
                          <a:latin typeface="+mn-lt"/>
                          <a:ea typeface="+mn-ea"/>
                          <a:cs typeface="+mn-cs"/>
                        </a:rPr>
                        <a:t>Stakeholder mapping,</a:t>
                      </a:r>
                      <a:r>
                        <a:rPr lang="en-GB" sz="1200" b="1" i="0" u="none" strike="noStrike" kern="1200" baseline="0" dirty="0">
                          <a:solidFill>
                            <a:schemeClr val="tx1"/>
                          </a:solidFill>
                          <a:latin typeface="+mn-lt"/>
                          <a:ea typeface="+mn-ea"/>
                          <a:cs typeface="+mn-cs"/>
                        </a:rPr>
                        <a:t> </a:t>
                      </a:r>
                      <a:r>
                        <a:rPr lang="en-GB" sz="1200" b="0" i="0" u="none" strike="noStrike" kern="1200" baseline="0" dirty="0">
                          <a:solidFill>
                            <a:schemeClr val="tx1"/>
                          </a:solidFill>
                          <a:latin typeface="+mn-lt"/>
                          <a:ea typeface="+mn-ea"/>
                          <a:cs typeface="+mn-cs"/>
                        </a:rPr>
                        <a:t>Inform the wider stakeholders about the new service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u="none" strike="noStrike" kern="1200" baseline="0" dirty="0">
                          <a:solidFill>
                            <a:schemeClr val="tx1"/>
                          </a:solidFill>
                          <a:latin typeface="+mn-lt"/>
                          <a:ea typeface="+mn-ea"/>
                          <a:cs typeface="+mn-cs"/>
                        </a:rPr>
                        <a:t>- </a:t>
                      </a:r>
                      <a:r>
                        <a:rPr lang="en-GB" sz="1200" b="0" i="0" u="none" strike="noStrike" kern="1200" baseline="0" dirty="0">
                          <a:solidFill>
                            <a:schemeClr val="tx1"/>
                          </a:solidFill>
                          <a:latin typeface="+mn-lt"/>
                          <a:ea typeface="+mn-ea"/>
                          <a:cs typeface="+mn-cs"/>
                        </a:rPr>
                        <a:t>Communication to </a:t>
                      </a:r>
                      <a:r>
                        <a:rPr lang="en-GB" sz="1200" b="1" i="0" u="none" strike="noStrike" kern="1200" baseline="0" dirty="0">
                          <a:solidFill>
                            <a:schemeClr val="tx1"/>
                          </a:solidFill>
                          <a:latin typeface="+mn-lt"/>
                          <a:ea typeface="+mn-ea"/>
                          <a:cs typeface="+mn-cs"/>
                        </a:rPr>
                        <a:t>XXXX </a:t>
                      </a:r>
                      <a:r>
                        <a:rPr lang="en-GB" sz="1200" b="0" i="0" u="none" strike="noStrike" kern="1200" baseline="0" dirty="0">
                          <a:solidFill>
                            <a:schemeClr val="tx1"/>
                          </a:solidFill>
                          <a:latin typeface="+mn-lt"/>
                          <a:ea typeface="+mn-ea"/>
                          <a:cs typeface="+mn-cs"/>
                        </a:rPr>
                        <a:t>residents and partner agencies to promote the new service offer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1" u="none" strike="noStrike" kern="1200" baseline="0" dirty="0">
                          <a:solidFill>
                            <a:schemeClr val="tx1"/>
                          </a:solidFill>
                          <a:latin typeface="+mn-lt"/>
                          <a:ea typeface="+mn-ea"/>
                          <a:cs typeface="+mn-cs"/>
                        </a:rPr>
                        <a:t>Asset and Channel development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1" i="1" u="none" strike="noStrike" kern="1200" baseline="0" dirty="0">
                          <a:solidFill>
                            <a:schemeClr val="tx1"/>
                          </a:solidFill>
                          <a:latin typeface="+mn-lt"/>
                          <a:ea typeface="+mn-ea"/>
                          <a:cs typeface="+mn-cs"/>
                        </a:rPr>
                        <a:t>Resources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1" i="1" u="none" strike="noStrike" kern="1200" baseline="0" dirty="0">
                          <a:solidFill>
                            <a:schemeClr val="tx1"/>
                          </a:solidFill>
                          <a:latin typeface="+mn-lt"/>
                          <a:ea typeface="+mn-ea"/>
                          <a:cs typeface="+mn-cs"/>
                        </a:rPr>
                        <a:t>Stakeholder packs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1" i="1" u="none" strike="noStrike" kern="1200" baseline="0" dirty="0">
                          <a:solidFill>
                            <a:schemeClr val="tx1"/>
                          </a:solidFill>
                          <a:latin typeface="+mn-lt"/>
                          <a:ea typeface="+mn-ea"/>
                          <a:cs typeface="+mn-cs"/>
                        </a:rPr>
                        <a:t>Stakeholder communications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1" i="1" u="none" strike="noStrike" kern="1200" baseline="0" dirty="0">
                          <a:solidFill>
                            <a:schemeClr val="tx1"/>
                          </a:solidFill>
                          <a:latin typeface="+mn-lt"/>
                          <a:ea typeface="+mn-ea"/>
                          <a:cs typeface="+mn-cs"/>
                        </a:rPr>
                        <a:t>Website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1" i="1" u="none" strike="noStrike" kern="1200" baseline="0" dirty="0">
                          <a:solidFill>
                            <a:schemeClr val="tx1"/>
                          </a:solidFill>
                          <a:latin typeface="+mn-lt"/>
                          <a:ea typeface="+mn-ea"/>
                          <a:cs typeface="+mn-cs"/>
                        </a:rPr>
                        <a:t>Offline campaign resources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u="none" strike="noStrike" kern="1200" baseline="0" dirty="0">
                          <a:solidFill>
                            <a:schemeClr val="tx1"/>
                          </a:solidFill>
                          <a:latin typeface="+mn-lt"/>
                          <a:ea typeface="+mn-ea"/>
                          <a:cs typeface="+mn-cs"/>
                        </a:rPr>
                        <a:t>Phase 2: Building service awareness</a:t>
                      </a:r>
                      <a:endParaRPr lang="en-GB" sz="1200" b="0"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baseline="0" dirty="0">
                          <a:solidFill>
                            <a:schemeClr val="tx1"/>
                          </a:solidFill>
                          <a:latin typeface="+mn-lt"/>
                          <a:ea typeface="+mn-ea"/>
                          <a:cs typeface="+mn-cs"/>
                        </a:rPr>
                        <a:t>A number of opportunities throughout year 1– link to national/local awareness days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u="none" strike="noStrike" kern="1200" baseline="0" dirty="0">
                          <a:solidFill>
                            <a:schemeClr val="tx1"/>
                          </a:solidFill>
                          <a:latin typeface="+mn-lt"/>
                          <a:ea typeface="+mn-ea"/>
                          <a:cs typeface="+mn-cs"/>
                        </a:rPr>
                        <a:t>Phase 3: Evaluation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baseline="0" dirty="0">
                          <a:solidFill>
                            <a:schemeClr val="tx1"/>
                          </a:solidFill>
                          <a:latin typeface="+mn-lt"/>
                          <a:ea typeface="+mn-ea"/>
                          <a:cs typeface="+mn-cs"/>
                        </a:rPr>
                        <a:t>Review and monitor performance with marketing activity included in each quarterly meeting/ report</a:t>
                      </a:r>
                      <a:endParaRPr lang="en-GB" sz="1200" b="0" i="0" u="none" strike="noStrike" kern="1200" baseline="0" dirty="0">
                        <a:solidFill>
                          <a:srgbClr val="FF0000"/>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i="0" u="none" strike="noStrike" kern="1200" baseline="0" dirty="0">
                        <a:solidFill>
                          <a:schemeClr val="tx1"/>
                        </a:solidFill>
                        <a:latin typeface="+mn-lt"/>
                        <a:ea typeface="+mn-ea"/>
                        <a:cs typeface="+mn-cs"/>
                      </a:endParaRPr>
                    </a:p>
                  </a:txBody>
                  <a:tcPr marL="0" marR="0" marT="180000" marB="3600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92D050"/>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31382379"/>
                  </a:ext>
                </a:extLst>
              </a:tr>
            </a:tbl>
          </a:graphicData>
        </a:graphic>
      </p:graphicFrame>
      <p:graphicFrame>
        <p:nvGraphicFramePr>
          <p:cNvPr id="7" name="Table 6">
            <a:extLst>
              <a:ext uri="{FF2B5EF4-FFF2-40B4-BE49-F238E27FC236}">
                <a16:creationId xmlns:a16="http://schemas.microsoft.com/office/drawing/2014/main" id="{D596FC4C-FF4A-45F4-A75F-D3ECD12E9EC9}"/>
              </a:ext>
            </a:extLst>
          </p:cNvPr>
          <p:cNvGraphicFramePr>
            <a:graphicFrameLocks noGrp="1"/>
          </p:cNvGraphicFramePr>
          <p:nvPr>
            <p:extLst>
              <p:ext uri="{D42A27DB-BD31-4B8C-83A1-F6EECF244321}">
                <p14:modId xmlns:p14="http://schemas.microsoft.com/office/powerpoint/2010/main" val="3240760318"/>
              </p:ext>
            </p:extLst>
          </p:nvPr>
        </p:nvGraphicFramePr>
        <p:xfrm>
          <a:off x="453653" y="544602"/>
          <a:ext cx="2973359" cy="4000825"/>
        </p:xfrm>
        <a:graphic>
          <a:graphicData uri="http://schemas.openxmlformats.org/drawingml/2006/table">
            <a:tbl>
              <a:tblPr firstRow="1" bandRow="1">
                <a:tableStyleId>{E8034E78-7F5D-4C2E-B375-FC64B27BC917}</a:tableStyleId>
              </a:tblPr>
              <a:tblGrid>
                <a:gridCol w="2973359">
                  <a:extLst>
                    <a:ext uri="{9D8B030D-6E8A-4147-A177-3AD203B41FA5}">
                      <a16:colId xmlns:a16="http://schemas.microsoft.com/office/drawing/2014/main" val="2671307644"/>
                    </a:ext>
                  </a:extLst>
                </a:gridCol>
              </a:tblGrid>
              <a:tr h="0">
                <a:tc>
                  <a:txBody>
                    <a:bodyPr/>
                    <a:lstStyle/>
                    <a:p>
                      <a:r>
                        <a:rPr lang="en-GB" sz="2400" dirty="0">
                          <a:solidFill>
                            <a:schemeClr val="tx1"/>
                          </a:solidFill>
                        </a:rPr>
                        <a:t>2. Background</a:t>
                      </a:r>
                    </a:p>
                  </a:txBody>
                  <a:tcPr marL="0" marR="0" marT="36000" marB="180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rgbClr val="92D05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9473702"/>
                  </a:ext>
                </a:extLst>
              </a:tr>
              <a:tr h="34190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baseline="0" dirty="0">
                          <a:solidFill>
                            <a:schemeClr val="tx1"/>
                          </a:solidFill>
                          <a:latin typeface="+mn-lt"/>
                          <a:ea typeface="+mn-ea"/>
                          <a:cs typeface="+mn-cs"/>
                        </a:rPr>
                        <a:t>Following the award of the launch of the new </a:t>
                      </a:r>
                      <a:r>
                        <a:rPr lang="en-GB" sz="1200" b="1" i="0" u="none" strike="noStrike" kern="1200" baseline="0" dirty="0" err="1">
                          <a:solidFill>
                            <a:schemeClr val="tx1"/>
                          </a:solidFill>
                          <a:latin typeface="+mn-lt"/>
                          <a:ea typeface="+mn-ea"/>
                          <a:cs typeface="+mn-cs"/>
                        </a:rPr>
                        <a:t>xxxx</a:t>
                      </a:r>
                      <a:r>
                        <a:rPr lang="en-GB" sz="1200" b="0" i="0" u="none" strike="noStrike" kern="1200" baseline="0" dirty="0">
                          <a:solidFill>
                            <a:schemeClr val="tx1"/>
                          </a:solidFill>
                          <a:latin typeface="+mn-lt"/>
                          <a:ea typeface="+mn-ea"/>
                          <a:cs typeface="+mn-cs"/>
                        </a:rPr>
                        <a:t> service in </a:t>
                      </a:r>
                      <a:r>
                        <a:rPr lang="en-GB" sz="1200" b="1" i="0" u="none" strike="noStrike" kern="1200" baseline="0" dirty="0" err="1">
                          <a:solidFill>
                            <a:schemeClr val="tx1"/>
                          </a:solidFill>
                          <a:latin typeface="+mn-lt"/>
                          <a:ea typeface="+mn-ea"/>
                          <a:cs typeface="+mn-cs"/>
                        </a:rPr>
                        <a:t>xxxx</a:t>
                      </a:r>
                      <a:r>
                        <a:rPr lang="en-GB" sz="1200" b="0" i="0" u="none" strike="noStrike" kern="1200" baseline="0" dirty="0">
                          <a:solidFill>
                            <a:schemeClr val="tx1"/>
                          </a:solidFill>
                          <a:latin typeface="+mn-lt"/>
                          <a:ea typeface="+mn-ea"/>
                          <a:cs typeface="+mn-cs"/>
                        </a:rPr>
                        <a:t>, this marketing plan will outline the activities planned by the service to promote itself in the local community.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baseline="0" dirty="0">
                        <a:solidFill>
                          <a:schemeClr val="tx1"/>
                        </a:solidFill>
                        <a:highlight>
                          <a:srgbClr val="FFFF00"/>
                        </a:highligh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baseline="0" dirty="0">
                        <a:solidFill>
                          <a:schemeClr val="tx1"/>
                        </a:solidFill>
                        <a:highlight>
                          <a:srgbClr val="FFFF00"/>
                        </a:highligh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baseline="0" dirty="0">
                        <a:solidFill>
                          <a:schemeClr val="tx1"/>
                        </a:solidFill>
                        <a:highlight>
                          <a:srgbClr val="FFFF00"/>
                        </a:highligh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baseline="0" dirty="0">
                        <a:solidFill>
                          <a:schemeClr val="tx1"/>
                        </a:solidFill>
                        <a:latin typeface="+mn-lt"/>
                        <a:ea typeface="+mn-ea"/>
                        <a:cs typeface="+mn-cs"/>
                      </a:endParaRPr>
                    </a:p>
                  </a:txBody>
                  <a:tcPr marL="0" marR="0" marT="180000" marB="3600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92D050"/>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85916778"/>
                  </a:ext>
                </a:extLst>
              </a:tr>
            </a:tbl>
          </a:graphicData>
        </a:graphic>
      </p:graphicFrame>
      <p:pic>
        <p:nvPicPr>
          <p:cNvPr id="4" name="Picture 3">
            <a:extLst>
              <a:ext uri="{FF2B5EF4-FFF2-40B4-BE49-F238E27FC236}">
                <a16:creationId xmlns:a16="http://schemas.microsoft.com/office/drawing/2014/main" id="{B4587E82-4B70-34B8-E7CA-ACD37C8E4A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3653" y="6163073"/>
            <a:ext cx="1513413" cy="186219"/>
          </a:xfrm>
          <a:prstGeom prst="rect">
            <a:avLst/>
          </a:prstGeom>
        </p:spPr>
      </p:pic>
    </p:spTree>
    <p:extLst>
      <p:ext uri="{BB962C8B-B14F-4D97-AF65-F5344CB8AC3E}">
        <p14:creationId xmlns:p14="http://schemas.microsoft.com/office/powerpoint/2010/main" val="25682871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63BB7F-4420-9EAD-97C6-EAE162DF514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B7806D-7AE8-610A-3852-E3FF1EE4EC3E}"/>
              </a:ext>
            </a:extLst>
          </p:cNvPr>
          <p:cNvSpPr>
            <a:spLocks noGrp="1"/>
          </p:cNvSpPr>
          <p:nvPr>
            <p:ph type="title"/>
          </p:nvPr>
        </p:nvSpPr>
        <p:spPr/>
        <p:txBody>
          <a:bodyPr/>
          <a:lstStyle/>
          <a:p>
            <a:r>
              <a:rPr lang="en-GB" dirty="0"/>
              <a:t>Marketing and communications plan</a:t>
            </a:r>
          </a:p>
        </p:txBody>
      </p:sp>
      <p:graphicFrame>
        <p:nvGraphicFramePr>
          <p:cNvPr id="4" name="Content Placeholder 3">
            <a:extLst>
              <a:ext uri="{FF2B5EF4-FFF2-40B4-BE49-F238E27FC236}">
                <a16:creationId xmlns:a16="http://schemas.microsoft.com/office/drawing/2014/main" id="{8D109900-7DC6-F442-DAC8-C23A1E1C860A}"/>
              </a:ext>
            </a:extLst>
          </p:cNvPr>
          <p:cNvGraphicFramePr>
            <a:graphicFrameLocks noGrp="1"/>
          </p:cNvGraphicFramePr>
          <p:nvPr>
            <p:ph idx="1"/>
            <p:extLst>
              <p:ext uri="{D42A27DB-BD31-4B8C-83A1-F6EECF244321}">
                <p14:modId xmlns:p14="http://schemas.microsoft.com/office/powerpoint/2010/main" val="3464346851"/>
              </p:ext>
            </p:extLst>
          </p:nvPr>
        </p:nvGraphicFramePr>
        <p:xfrm>
          <a:off x="838200" y="2128743"/>
          <a:ext cx="10515597" cy="1656080"/>
        </p:xfrm>
        <a:graphic>
          <a:graphicData uri="http://schemas.openxmlformats.org/drawingml/2006/table">
            <a:tbl>
              <a:tblPr firstRow="1" bandRow="1">
                <a:tableStyleId>{93296810-A885-4BE3-A3E7-6D5BEEA58F35}</a:tableStyleId>
              </a:tblPr>
              <a:tblGrid>
                <a:gridCol w="4677697">
                  <a:extLst>
                    <a:ext uri="{9D8B030D-6E8A-4147-A177-3AD203B41FA5}">
                      <a16:colId xmlns:a16="http://schemas.microsoft.com/office/drawing/2014/main" val="3599725967"/>
                    </a:ext>
                  </a:extLst>
                </a:gridCol>
                <a:gridCol w="2332701">
                  <a:extLst>
                    <a:ext uri="{9D8B030D-6E8A-4147-A177-3AD203B41FA5}">
                      <a16:colId xmlns:a16="http://schemas.microsoft.com/office/drawing/2014/main" val="1777390449"/>
                    </a:ext>
                  </a:extLst>
                </a:gridCol>
                <a:gridCol w="3505199">
                  <a:extLst>
                    <a:ext uri="{9D8B030D-6E8A-4147-A177-3AD203B41FA5}">
                      <a16:colId xmlns:a16="http://schemas.microsoft.com/office/drawing/2014/main" val="2542728463"/>
                    </a:ext>
                  </a:extLst>
                </a:gridCol>
              </a:tblGrid>
              <a:tr h="370840">
                <a:tc>
                  <a:txBody>
                    <a:bodyPr/>
                    <a:lstStyle/>
                    <a:p>
                      <a:r>
                        <a:rPr lang="en-GB" sz="1800" dirty="0"/>
                        <a:t>Activity</a:t>
                      </a:r>
                    </a:p>
                  </a:txBody>
                  <a:tcPr/>
                </a:tc>
                <a:tc>
                  <a:txBody>
                    <a:bodyPr/>
                    <a:lstStyle/>
                    <a:p>
                      <a:r>
                        <a:rPr lang="en-GB" dirty="0"/>
                        <a:t>Date</a:t>
                      </a:r>
                    </a:p>
                  </a:txBody>
                  <a:tcPr/>
                </a:tc>
                <a:tc>
                  <a:txBody>
                    <a:bodyPr/>
                    <a:lstStyle/>
                    <a:p>
                      <a:r>
                        <a:rPr lang="en-GB" dirty="0"/>
                        <a:t>Comments</a:t>
                      </a:r>
                    </a:p>
                  </a:txBody>
                  <a:tcPr/>
                </a:tc>
                <a:extLst>
                  <a:ext uri="{0D108BD9-81ED-4DB2-BD59-A6C34878D82A}">
                    <a16:rowId xmlns:a16="http://schemas.microsoft.com/office/drawing/2014/main" val="1811846859"/>
                  </a:ext>
                </a:extLst>
              </a:tr>
              <a:tr h="370840">
                <a:tc>
                  <a:txBody>
                    <a:bodyPr/>
                    <a:lstStyle/>
                    <a:p>
                      <a:r>
                        <a:rPr lang="en-GB" sz="1200" dirty="0"/>
                        <a:t>Rebrand existing social media accounts to align with new service identity.</a:t>
                      </a:r>
                    </a:p>
                  </a:txBody>
                  <a:tcPr/>
                </a:tc>
                <a:tc>
                  <a:txBody>
                    <a:bodyPr/>
                    <a:lstStyle/>
                    <a:p>
                      <a:r>
                        <a:rPr lang="en-GB" sz="1200" dirty="0"/>
                        <a:t>Mar-Apr 2025</a:t>
                      </a:r>
                    </a:p>
                  </a:txBody>
                  <a:tcPr/>
                </a:tc>
                <a:tc>
                  <a:txBody>
                    <a:bodyPr/>
                    <a:lstStyle/>
                    <a:p>
                      <a:endParaRPr lang="en-GB" sz="1200" dirty="0"/>
                    </a:p>
                  </a:txBody>
                  <a:tcPr/>
                </a:tc>
                <a:extLst>
                  <a:ext uri="{0D108BD9-81ED-4DB2-BD59-A6C34878D82A}">
                    <a16:rowId xmlns:a16="http://schemas.microsoft.com/office/drawing/2014/main" val="369310556"/>
                  </a:ext>
                </a:extLst>
              </a:tr>
              <a:tr h="370840">
                <a:tc>
                  <a:txBody>
                    <a:bodyPr/>
                    <a:lstStyle/>
                    <a:p>
                      <a:r>
                        <a:rPr lang="en-GB" sz="1200" dirty="0"/>
                        <a:t>Standardise profile pictures, cover images, and bio descriptions for consistency.</a:t>
                      </a:r>
                    </a:p>
                  </a:txBody>
                  <a:tcPr/>
                </a:tc>
                <a:tc>
                  <a:txBody>
                    <a:bodyPr/>
                    <a:lstStyle/>
                    <a:p>
                      <a:r>
                        <a:rPr lang="en-GB" sz="1200" dirty="0"/>
                        <a:t>Mar-Apr 2025</a:t>
                      </a:r>
                    </a:p>
                  </a:txBody>
                  <a:tcPr/>
                </a:tc>
                <a:tc>
                  <a:txBody>
                    <a:bodyPr/>
                    <a:lstStyle/>
                    <a:p>
                      <a:endParaRPr lang="en-GB" sz="1200" dirty="0"/>
                    </a:p>
                  </a:txBody>
                  <a:tcPr/>
                </a:tc>
                <a:extLst>
                  <a:ext uri="{0D108BD9-81ED-4DB2-BD59-A6C34878D82A}">
                    <a16:rowId xmlns:a16="http://schemas.microsoft.com/office/drawing/2014/main" val="3032465716"/>
                  </a:ext>
                </a:extLst>
              </a:tr>
              <a:tr h="370840">
                <a:tc>
                  <a:txBody>
                    <a:bodyPr/>
                    <a:lstStyle/>
                    <a:p>
                      <a:r>
                        <a:rPr lang="en-GB" sz="1200" dirty="0"/>
                        <a:t>Ensure active presence on Facebook, Instagram, and X (Twitter)</a:t>
                      </a:r>
                    </a:p>
                  </a:txBody>
                  <a:tcPr/>
                </a:tc>
                <a:tc>
                  <a:txBody>
                    <a:bodyPr/>
                    <a:lstStyle/>
                    <a:p>
                      <a:r>
                        <a:rPr lang="en-GB" sz="1200" dirty="0"/>
                        <a:t>Ongoing</a:t>
                      </a:r>
                    </a:p>
                  </a:txBody>
                  <a:tcPr/>
                </a:tc>
                <a:tc>
                  <a:txBody>
                    <a:bodyPr/>
                    <a:lstStyle/>
                    <a:p>
                      <a:endParaRPr lang="en-GB" sz="1200" dirty="0"/>
                    </a:p>
                  </a:txBody>
                  <a:tcPr/>
                </a:tc>
                <a:extLst>
                  <a:ext uri="{0D108BD9-81ED-4DB2-BD59-A6C34878D82A}">
                    <a16:rowId xmlns:a16="http://schemas.microsoft.com/office/drawing/2014/main" val="2131794190"/>
                  </a:ext>
                </a:extLst>
              </a:tr>
            </a:tbl>
          </a:graphicData>
        </a:graphic>
      </p:graphicFrame>
      <p:sp>
        <p:nvSpPr>
          <p:cNvPr id="5" name="TextBox 4">
            <a:extLst>
              <a:ext uri="{FF2B5EF4-FFF2-40B4-BE49-F238E27FC236}">
                <a16:creationId xmlns:a16="http://schemas.microsoft.com/office/drawing/2014/main" id="{47FDCD68-1C36-9301-8030-B0CFB34EEE8E}"/>
              </a:ext>
            </a:extLst>
          </p:cNvPr>
          <p:cNvSpPr txBox="1"/>
          <p:nvPr/>
        </p:nvSpPr>
        <p:spPr>
          <a:xfrm>
            <a:off x="996695" y="1544860"/>
            <a:ext cx="8206299" cy="369332"/>
          </a:xfrm>
          <a:prstGeom prst="rect">
            <a:avLst/>
          </a:prstGeom>
          <a:noFill/>
        </p:spPr>
        <p:txBody>
          <a:bodyPr wrap="square" rtlCol="0">
            <a:spAutoFit/>
          </a:bodyPr>
          <a:lstStyle/>
          <a:p>
            <a:r>
              <a:rPr lang="en-GB" dirty="0"/>
              <a:t>Social media and content plan - Platforms</a:t>
            </a:r>
          </a:p>
        </p:txBody>
      </p:sp>
      <p:pic>
        <p:nvPicPr>
          <p:cNvPr id="7" name="Picture 6">
            <a:extLst>
              <a:ext uri="{FF2B5EF4-FFF2-40B4-BE49-F238E27FC236}">
                <a16:creationId xmlns:a16="http://schemas.microsoft.com/office/drawing/2014/main" id="{4C3D53DA-7939-E42A-9AA5-E23403754C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703" y="5998464"/>
            <a:ext cx="1727843" cy="212604"/>
          </a:xfrm>
          <a:prstGeom prst="rect">
            <a:avLst/>
          </a:prstGeom>
        </p:spPr>
      </p:pic>
    </p:spTree>
    <p:extLst>
      <p:ext uri="{BB962C8B-B14F-4D97-AF65-F5344CB8AC3E}">
        <p14:creationId xmlns:p14="http://schemas.microsoft.com/office/powerpoint/2010/main" val="491790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7A40E2-0AF8-DCEA-43DA-19292A326C0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18075B9-1885-93C7-9D17-4B8D8E186CFC}"/>
              </a:ext>
            </a:extLst>
          </p:cNvPr>
          <p:cNvSpPr>
            <a:spLocks noGrp="1"/>
          </p:cNvSpPr>
          <p:nvPr>
            <p:ph type="title"/>
          </p:nvPr>
        </p:nvSpPr>
        <p:spPr/>
        <p:txBody>
          <a:bodyPr/>
          <a:lstStyle/>
          <a:p>
            <a:r>
              <a:rPr lang="en-GB" dirty="0"/>
              <a:t>Marketing and communications plan</a:t>
            </a:r>
          </a:p>
        </p:txBody>
      </p:sp>
      <p:graphicFrame>
        <p:nvGraphicFramePr>
          <p:cNvPr id="4" name="Content Placeholder 3">
            <a:extLst>
              <a:ext uri="{FF2B5EF4-FFF2-40B4-BE49-F238E27FC236}">
                <a16:creationId xmlns:a16="http://schemas.microsoft.com/office/drawing/2014/main" id="{6074F076-99E2-6045-0A74-EEE3E060476C}"/>
              </a:ext>
            </a:extLst>
          </p:cNvPr>
          <p:cNvGraphicFramePr>
            <a:graphicFrameLocks noGrp="1"/>
          </p:cNvGraphicFramePr>
          <p:nvPr>
            <p:ph idx="1"/>
            <p:extLst>
              <p:ext uri="{D42A27DB-BD31-4B8C-83A1-F6EECF244321}">
                <p14:modId xmlns:p14="http://schemas.microsoft.com/office/powerpoint/2010/main" val="1442001963"/>
              </p:ext>
            </p:extLst>
          </p:nvPr>
        </p:nvGraphicFramePr>
        <p:xfrm>
          <a:off x="838200" y="2128743"/>
          <a:ext cx="10515597" cy="1656080"/>
        </p:xfrm>
        <a:graphic>
          <a:graphicData uri="http://schemas.openxmlformats.org/drawingml/2006/table">
            <a:tbl>
              <a:tblPr firstRow="1" bandRow="1">
                <a:tableStyleId>{93296810-A885-4BE3-A3E7-6D5BEEA58F35}</a:tableStyleId>
              </a:tblPr>
              <a:tblGrid>
                <a:gridCol w="4677697">
                  <a:extLst>
                    <a:ext uri="{9D8B030D-6E8A-4147-A177-3AD203B41FA5}">
                      <a16:colId xmlns:a16="http://schemas.microsoft.com/office/drawing/2014/main" val="3599725967"/>
                    </a:ext>
                  </a:extLst>
                </a:gridCol>
                <a:gridCol w="2332701">
                  <a:extLst>
                    <a:ext uri="{9D8B030D-6E8A-4147-A177-3AD203B41FA5}">
                      <a16:colId xmlns:a16="http://schemas.microsoft.com/office/drawing/2014/main" val="1777390449"/>
                    </a:ext>
                  </a:extLst>
                </a:gridCol>
                <a:gridCol w="3505199">
                  <a:extLst>
                    <a:ext uri="{9D8B030D-6E8A-4147-A177-3AD203B41FA5}">
                      <a16:colId xmlns:a16="http://schemas.microsoft.com/office/drawing/2014/main" val="2542728463"/>
                    </a:ext>
                  </a:extLst>
                </a:gridCol>
              </a:tblGrid>
              <a:tr h="370840">
                <a:tc>
                  <a:txBody>
                    <a:bodyPr/>
                    <a:lstStyle/>
                    <a:p>
                      <a:r>
                        <a:rPr lang="en-GB" sz="1800" dirty="0"/>
                        <a:t>Activity</a:t>
                      </a:r>
                    </a:p>
                  </a:txBody>
                  <a:tcPr/>
                </a:tc>
                <a:tc>
                  <a:txBody>
                    <a:bodyPr/>
                    <a:lstStyle/>
                    <a:p>
                      <a:r>
                        <a:rPr lang="en-GB" dirty="0"/>
                        <a:t>Date</a:t>
                      </a:r>
                    </a:p>
                  </a:txBody>
                  <a:tcPr/>
                </a:tc>
                <a:tc>
                  <a:txBody>
                    <a:bodyPr/>
                    <a:lstStyle/>
                    <a:p>
                      <a:r>
                        <a:rPr lang="en-GB" dirty="0"/>
                        <a:t>Comments</a:t>
                      </a:r>
                    </a:p>
                  </a:txBody>
                  <a:tcPr/>
                </a:tc>
                <a:extLst>
                  <a:ext uri="{0D108BD9-81ED-4DB2-BD59-A6C34878D82A}">
                    <a16:rowId xmlns:a16="http://schemas.microsoft.com/office/drawing/2014/main" val="1811846859"/>
                  </a:ext>
                </a:extLst>
              </a:tr>
              <a:tr h="370840">
                <a:tc>
                  <a:txBody>
                    <a:bodyPr/>
                    <a:lstStyle/>
                    <a:p>
                      <a:r>
                        <a:rPr lang="en-GB" sz="1200" dirty="0"/>
                        <a:t>Develop a content calendar scheduling at least three posts per week.</a:t>
                      </a:r>
                    </a:p>
                  </a:txBody>
                  <a:tcPr/>
                </a:tc>
                <a:tc>
                  <a:txBody>
                    <a:bodyPr/>
                    <a:lstStyle/>
                    <a:p>
                      <a:r>
                        <a:rPr lang="en-GB" sz="1200" dirty="0"/>
                        <a:t>Ongoing</a:t>
                      </a:r>
                    </a:p>
                  </a:txBody>
                  <a:tcPr/>
                </a:tc>
                <a:tc>
                  <a:txBody>
                    <a:bodyPr/>
                    <a:lstStyle/>
                    <a:p>
                      <a:endParaRPr lang="en-GB" sz="1200" dirty="0"/>
                    </a:p>
                  </a:txBody>
                  <a:tcPr/>
                </a:tc>
                <a:extLst>
                  <a:ext uri="{0D108BD9-81ED-4DB2-BD59-A6C34878D82A}">
                    <a16:rowId xmlns:a16="http://schemas.microsoft.com/office/drawing/2014/main" val="369310556"/>
                  </a:ext>
                </a:extLst>
              </a:tr>
              <a:tr h="370840">
                <a:tc>
                  <a:txBody>
                    <a:bodyPr/>
                    <a:lstStyle/>
                    <a:p>
                      <a:r>
                        <a:rPr lang="en-GB" sz="1200" dirty="0"/>
                        <a:t>Schedule posts in advance using the social media management tool Sprout Social</a:t>
                      </a:r>
                    </a:p>
                  </a:txBody>
                  <a:tcPr/>
                </a:tc>
                <a:tc>
                  <a:txBody>
                    <a:bodyPr/>
                    <a:lstStyle/>
                    <a:p>
                      <a:r>
                        <a:rPr lang="en-GB" sz="1200" dirty="0"/>
                        <a:t>Ongoing</a:t>
                      </a:r>
                    </a:p>
                  </a:txBody>
                  <a:tcPr/>
                </a:tc>
                <a:tc>
                  <a:txBody>
                    <a:bodyPr/>
                    <a:lstStyle/>
                    <a:p>
                      <a:endParaRPr lang="en-GB" sz="1200" dirty="0"/>
                    </a:p>
                  </a:txBody>
                  <a:tcPr/>
                </a:tc>
                <a:extLst>
                  <a:ext uri="{0D108BD9-81ED-4DB2-BD59-A6C34878D82A}">
                    <a16:rowId xmlns:a16="http://schemas.microsoft.com/office/drawing/2014/main" val="3032465716"/>
                  </a:ext>
                </a:extLst>
              </a:tr>
              <a:tr h="370840">
                <a:tc>
                  <a:txBody>
                    <a:bodyPr/>
                    <a:lstStyle/>
                    <a:p>
                      <a:r>
                        <a:rPr lang="en-GB" sz="1200" dirty="0"/>
                        <a:t>Adapt content strategy based on analytics and audience engagement trends.</a:t>
                      </a:r>
                    </a:p>
                  </a:txBody>
                  <a:tcPr/>
                </a:tc>
                <a:tc>
                  <a:txBody>
                    <a:bodyPr/>
                    <a:lstStyle/>
                    <a:p>
                      <a:r>
                        <a:rPr lang="en-GB" sz="1200" dirty="0"/>
                        <a:t>Ongoing</a:t>
                      </a:r>
                    </a:p>
                  </a:txBody>
                  <a:tcPr/>
                </a:tc>
                <a:tc>
                  <a:txBody>
                    <a:bodyPr/>
                    <a:lstStyle/>
                    <a:p>
                      <a:endParaRPr lang="en-GB" sz="1200" dirty="0"/>
                    </a:p>
                  </a:txBody>
                  <a:tcPr/>
                </a:tc>
                <a:extLst>
                  <a:ext uri="{0D108BD9-81ED-4DB2-BD59-A6C34878D82A}">
                    <a16:rowId xmlns:a16="http://schemas.microsoft.com/office/drawing/2014/main" val="2131794190"/>
                  </a:ext>
                </a:extLst>
              </a:tr>
            </a:tbl>
          </a:graphicData>
        </a:graphic>
      </p:graphicFrame>
      <p:sp>
        <p:nvSpPr>
          <p:cNvPr id="5" name="TextBox 4">
            <a:extLst>
              <a:ext uri="{FF2B5EF4-FFF2-40B4-BE49-F238E27FC236}">
                <a16:creationId xmlns:a16="http://schemas.microsoft.com/office/drawing/2014/main" id="{15ECD56E-ED1F-FA40-C884-5D784752C8A3}"/>
              </a:ext>
            </a:extLst>
          </p:cNvPr>
          <p:cNvSpPr txBox="1"/>
          <p:nvPr/>
        </p:nvSpPr>
        <p:spPr>
          <a:xfrm>
            <a:off x="996695" y="1544860"/>
            <a:ext cx="8206299" cy="369332"/>
          </a:xfrm>
          <a:prstGeom prst="rect">
            <a:avLst/>
          </a:prstGeom>
          <a:noFill/>
        </p:spPr>
        <p:txBody>
          <a:bodyPr wrap="square" rtlCol="0">
            <a:spAutoFit/>
          </a:bodyPr>
          <a:lstStyle/>
          <a:p>
            <a:r>
              <a:rPr lang="en-GB" dirty="0"/>
              <a:t>Social media and content plan – Posting schedule</a:t>
            </a:r>
          </a:p>
        </p:txBody>
      </p:sp>
      <p:pic>
        <p:nvPicPr>
          <p:cNvPr id="7" name="Picture 6">
            <a:extLst>
              <a:ext uri="{FF2B5EF4-FFF2-40B4-BE49-F238E27FC236}">
                <a16:creationId xmlns:a16="http://schemas.microsoft.com/office/drawing/2014/main" id="{832B4EB9-3E12-111D-2B22-77764ABDB8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703" y="5998464"/>
            <a:ext cx="1727843" cy="212604"/>
          </a:xfrm>
          <a:prstGeom prst="rect">
            <a:avLst/>
          </a:prstGeom>
        </p:spPr>
      </p:pic>
    </p:spTree>
    <p:extLst>
      <p:ext uri="{BB962C8B-B14F-4D97-AF65-F5344CB8AC3E}">
        <p14:creationId xmlns:p14="http://schemas.microsoft.com/office/powerpoint/2010/main" val="33262649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6FFBEE-22CA-8DBC-C796-2E75B16EA73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FAE9963-6FC5-E682-FE49-71F54E4AA4FC}"/>
              </a:ext>
            </a:extLst>
          </p:cNvPr>
          <p:cNvSpPr>
            <a:spLocks noGrp="1"/>
          </p:cNvSpPr>
          <p:nvPr>
            <p:ph type="title"/>
          </p:nvPr>
        </p:nvSpPr>
        <p:spPr/>
        <p:txBody>
          <a:bodyPr/>
          <a:lstStyle/>
          <a:p>
            <a:r>
              <a:rPr lang="en-GB" dirty="0"/>
              <a:t>Marketing and communications plan</a:t>
            </a:r>
          </a:p>
        </p:txBody>
      </p:sp>
      <p:graphicFrame>
        <p:nvGraphicFramePr>
          <p:cNvPr id="4" name="Content Placeholder 3">
            <a:extLst>
              <a:ext uri="{FF2B5EF4-FFF2-40B4-BE49-F238E27FC236}">
                <a16:creationId xmlns:a16="http://schemas.microsoft.com/office/drawing/2014/main" id="{D35D2511-D1C4-3FA8-DC28-799CD1932831}"/>
              </a:ext>
            </a:extLst>
          </p:cNvPr>
          <p:cNvGraphicFramePr>
            <a:graphicFrameLocks noGrp="1"/>
          </p:cNvGraphicFramePr>
          <p:nvPr>
            <p:ph idx="1"/>
            <p:extLst>
              <p:ext uri="{D42A27DB-BD31-4B8C-83A1-F6EECF244321}">
                <p14:modId xmlns:p14="http://schemas.microsoft.com/office/powerpoint/2010/main" val="4056021432"/>
              </p:ext>
            </p:extLst>
          </p:nvPr>
        </p:nvGraphicFramePr>
        <p:xfrm>
          <a:off x="838200" y="2128743"/>
          <a:ext cx="10515597" cy="2199640"/>
        </p:xfrm>
        <a:graphic>
          <a:graphicData uri="http://schemas.openxmlformats.org/drawingml/2006/table">
            <a:tbl>
              <a:tblPr firstRow="1" bandRow="1">
                <a:tableStyleId>{93296810-A885-4BE3-A3E7-6D5BEEA58F35}</a:tableStyleId>
              </a:tblPr>
              <a:tblGrid>
                <a:gridCol w="4677697">
                  <a:extLst>
                    <a:ext uri="{9D8B030D-6E8A-4147-A177-3AD203B41FA5}">
                      <a16:colId xmlns:a16="http://schemas.microsoft.com/office/drawing/2014/main" val="3599725967"/>
                    </a:ext>
                  </a:extLst>
                </a:gridCol>
                <a:gridCol w="2332701">
                  <a:extLst>
                    <a:ext uri="{9D8B030D-6E8A-4147-A177-3AD203B41FA5}">
                      <a16:colId xmlns:a16="http://schemas.microsoft.com/office/drawing/2014/main" val="1777390449"/>
                    </a:ext>
                  </a:extLst>
                </a:gridCol>
                <a:gridCol w="3505199">
                  <a:extLst>
                    <a:ext uri="{9D8B030D-6E8A-4147-A177-3AD203B41FA5}">
                      <a16:colId xmlns:a16="http://schemas.microsoft.com/office/drawing/2014/main" val="2542728463"/>
                    </a:ext>
                  </a:extLst>
                </a:gridCol>
              </a:tblGrid>
              <a:tr h="370840">
                <a:tc>
                  <a:txBody>
                    <a:bodyPr/>
                    <a:lstStyle/>
                    <a:p>
                      <a:r>
                        <a:rPr lang="en-GB" sz="1800" dirty="0"/>
                        <a:t>Activity</a:t>
                      </a:r>
                    </a:p>
                  </a:txBody>
                  <a:tcPr/>
                </a:tc>
                <a:tc>
                  <a:txBody>
                    <a:bodyPr/>
                    <a:lstStyle/>
                    <a:p>
                      <a:r>
                        <a:rPr lang="en-GB" dirty="0"/>
                        <a:t>Date</a:t>
                      </a:r>
                    </a:p>
                  </a:txBody>
                  <a:tcPr/>
                </a:tc>
                <a:tc>
                  <a:txBody>
                    <a:bodyPr/>
                    <a:lstStyle/>
                    <a:p>
                      <a:r>
                        <a:rPr lang="en-GB" dirty="0"/>
                        <a:t>Comments</a:t>
                      </a:r>
                    </a:p>
                  </a:txBody>
                  <a:tcPr/>
                </a:tc>
                <a:extLst>
                  <a:ext uri="{0D108BD9-81ED-4DB2-BD59-A6C34878D82A}">
                    <a16:rowId xmlns:a16="http://schemas.microsoft.com/office/drawing/2014/main" val="1811846859"/>
                  </a:ext>
                </a:extLst>
              </a:tr>
              <a:tr h="370840">
                <a:tc>
                  <a:txBody>
                    <a:bodyPr/>
                    <a:lstStyle/>
                    <a:p>
                      <a:r>
                        <a:rPr lang="en-GB" sz="1200" b="1" dirty="0"/>
                        <a:t>Service Introductions</a:t>
                      </a:r>
                      <a:r>
                        <a:rPr lang="en-GB" sz="1200" dirty="0"/>
                        <a:t>: Highlight different </a:t>
                      </a:r>
                      <a:r>
                        <a:rPr lang="en-GB" sz="1200" b="1" dirty="0">
                          <a:solidFill>
                            <a:schemeClr val="tx1"/>
                          </a:solidFill>
                        </a:rPr>
                        <a:t>XXXX</a:t>
                      </a:r>
                      <a:r>
                        <a:rPr lang="en-GB" sz="1200" dirty="0"/>
                        <a:t> services via carousel posts and videos.</a:t>
                      </a:r>
                    </a:p>
                  </a:txBody>
                  <a:tcPr/>
                </a:tc>
                <a:tc>
                  <a:txBody>
                    <a:bodyPr/>
                    <a:lstStyle/>
                    <a:p>
                      <a:r>
                        <a:rPr lang="en-GB" sz="1200" dirty="0"/>
                        <a:t>Ongoing</a:t>
                      </a:r>
                    </a:p>
                  </a:txBody>
                  <a:tcPr/>
                </a:tc>
                <a:tc>
                  <a:txBody>
                    <a:bodyPr/>
                    <a:lstStyle/>
                    <a:p>
                      <a:endParaRPr lang="en-GB" sz="1200" dirty="0"/>
                    </a:p>
                  </a:txBody>
                  <a:tcPr/>
                </a:tc>
                <a:extLst>
                  <a:ext uri="{0D108BD9-81ED-4DB2-BD59-A6C34878D82A}">
                    <a16:rowId xmlns:a16="http://schemas.microsoft.com/office/drawing/2014/main" val="369310556"/>
                  </a:ext>
                </a:extLst>
              </a:tr>
              <a:tr h="370840">
                <a:tc>
                  <a:txBody>
                    <a:bodyPr/>
                    <a:lstStyle/>
                    <a:p>
                      <a:r>
                        <a:rPr lang="en-GB" sz="1200" b="1" dirty="0"/>
                        <a:t>Health Tips</a:t>
                      </a:r>
                      <a:r>
                        <a:rPr lang="en-GB" sz="1200" dirty="0"/>
                        <a:t>: Provide actionable lifestyle advice related to nutrition, exercise, and mental health.</a:t>
                      </a:r>
                    </a:p>
                  </a:txBody>
                  <a:tcPr/>
                </a:tc>
                <a:tc>
                  <a:txBody>
                    <a:bodyPr/>
                    <a:lstStyle/>
                    <a:p>
                      <a:r>
                        <a:rPr lang="en-GB" sz="1200" dirty="0"/>
                        <a:t>Ongoing</a:t>
                      </a:r>
                    </a:p>
                  </a:txBody>
                  <a:tcPr/>
                </a:tc>
                <a:tc>
                  <a:txBody>
                    <a:bodyPr/>
                    <a:lstStyle/>
                    <a:p>
                      <a:endParaRPr lang="en-GB" sz="1200" dirty="0"/>
                    </a:p>
                  </a:txBody>
                  <a:tcPr/>
                </a:tc>
                <a:extLst>
                  <a:ext uri="{0D108BD9-81ED-4DB2-BD59-A6C34878D82A}">
                    <a16:rowId xmlns:a16="http://schemas.microsoft.com/office/drawing/2014/main" val="3032465716"/>
                  </a:ext>
                </a:extLst>
              </a:tr>
              <a:tr h="370840">
                <a:tc>
                  <a:txBody>
                    <a:bodyPr/>
                    <a:lstStyle/>
                    <a:p>
                      <a:r>
                        <a:rPr lang="en-GB" sz="1200" b="1" dirty="0"/>
                        <a:t>Event Promotions</a:t>
                      </a:r>
                      <a:r>
                        <a:rPr lang="en-GB" sz="1200" dirty="0"/>
                        <a:t>: Regularly update followers on upcoming workshops and outreach events.</a:t>
                      </a:r>
                    </a:p>
                  </a:txBody>
                  <a:tcPr/>
                </a:tc>
                <a:tc>
                  <a:txBody>
                    <a:bodyPr/>
                    <a:lstStyle/>
                    <a:p>
                      <a:r>
                        <a:rPr lang="en-GB" sz="1200" dirty="0"/>
                        <a:t>Ongoing</a:t>
                      </a:r>
                    </a:p>
                  </a:txBody>
                  <a:tcPr/>
                </a:tc>
                <a:tc>
                  <a:txBody>
                    <a:bodyPr/>
                    <a:lstStyle/>
                    <a:p>
                      <a:endParaRPr lang="en-GB" sz="1200" dirty="0"/>
                    </a:p>
                  </a:txBody>
                  <a:tcPr/>
                </a:tc>
                <a:extLst>
                  <a:ext uri="{0D108BD9-81ED-4DB2-BD59-A6C34878D82A}">
                    <a16:rowId xmlns:a16="http://schemas.microsoft.com/office/drawing/2014/main" val="213179419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Testimonials</a:t>
                      </a:r>
                      <a:r>
                        <a:rPr lang="en-GB" sz="1200" dirty="0"/>
                        <a:t>: Feature real success stories from service users in written and video formats.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Ongoing</a:t>
                      </a:r>
                    </a:p>
                    <a:p>
                      <a:endParaRPr lang="en-GB" sz="1200" dirty="0"/>
                    </a:p>
                  </a:txBody>
                  <a:tcPr/>
                </a:tc>
                <a:tc>
                  <a:txBody>
                    <a:bodyPr/>
                    <a:lstStyle/>
                    <a:p>
                      <a:endParaRPr lang="en-GB" sz="1200" dirty="0"/>
                    </a:p>
                  </a:txBody>
                  <a:tcPr/>
                </a:tc>
                <a:extLst>
                  <a:ext uri="{0D108BD9-81ED-4DB2-BD59-A6C34878D82A}">
                    <a16:rowId xmlns:a16="http://schemas.microsoft.com/office/drawing/2014/main" val="2368157192"/>
                  </a:ext>
                </a:extLst>
              </a:tr>
            </a:tbl>
          </a:graphicData>
        </a:graphic>
      </p:graphicFrame>
      <p:sp>
        <p:nvSpPr>
          <p:cNvPr id="5" name="TextBox 4">
            <a:extLst>
              <a:ext uri="{FF2B5EF4-FFF2-40B4-BE49-F238E27FC236}">
                <a16:creationId xmlns:a16="http://schemas.microsoft.com/office/drawing/2014/main" id="{C9F9AD7F-54F2-AD48-0BAC-C911ED277EC6}"/>
              </a:ext>
            </a:extLst>
          </p:cNvPr>
          <p:cNvSpPr txBox="1"/>
          <p:nvPr/>
        </p:nvSpPr>
        <p:spPr>
          <a:xfrm>
            <a:off x="996695" y="1544860"/>
            <a:ext cx="8206299" cy="369332"/>
          </a:xfrm>
          <a:prstGeom prst="rect">
            <a:avLst/>
          </a:prstGeom>
          <a:noFill/>
        </p:spPr>
        <p:txBody>
          <a:bodyPr wrap="square" rtlCol="0">
            <a:spAutoFit/>
          </a:bodyPr>
          <a:lstStyle/>
          <a:p>
            <a:r>
              <a:rPr lang="en-GB" dirty="0"/>
              <a:t>Social media and content plan – Content themes</a:t>
            </a:r>
          </a:p>
        </p:txBody>
      </p:sp>
      <p:pic>
        <p:nvPicPr>
          <p:cNvPr id="7" name="Picture 6">
            <a:extLst>
              <a:ext uri="{FF2B5EF4-FFF2-40B4-BE49-F238E27FC236}">
                <a16:creationId xmlns:a16="http://schemas.microsoft.com/office/drawing/2014/main" id="{428C5E0D-078F-C3E7-7E28-54A5581DA2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703" y="5998464"/>
            <a:ext cx="1727843" cy="212604"/>
          </a:xfrm>
          <a:prstGeom prst="rect">
            <a:avLst/>
          </a:prstGeom>
        </p:spPr>
      </p:pic>
    </p:spTree>
    <p:extLst>
      <p:ext uri="{BB962C8B-B14F-4D97-AF65-F5344CB8AC3E}">
        <p14:creationId xmlns:p14="http://schemas.microsoft.com/office/powerpoint/2010/main" val="29638541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AA18C2-AFB0-58D8-A74D-AAD76CD5E13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6FA46F9-9DF0-301A-9ECF-7411628506D9}"/>
              </a:ext>
            </a:extLst>
          </p:cNvPr>
          <p:cNvSpPr>
            <a:spLocks noGrp="1"/>
          </p:cNvSpPr>
          <p:nvPr>
            <p:ph type="title"/>
          </p:nvPr>
        </p:nvSpPr>
        <p:spPr/>
        <p:txBody>
          <a:bodyPr/>
          <a:lstStyle/>
          <a:p>
            <a:r>
              <a:rPr lang="en-GB" dirty="0"/>
              <a:t>Marketing and communications plan</a:t>
            </a:r>
          </a:p>
        </p:txBody>
      </p:sp>
      <p:graphicFrame>
        <p:nvGraphicFramePr>
          <p:cNvPr id="4" name="Content Placeholder 3">
            <a:extLst>
              <a:ext uri="{FF2B5EF4-FFF2-40B4-BE49-F238E27FC236}">
                <a16:creationId xmlns:a16="http://schemas.microsoft.com/office/drawing/2014/main" id="{396C9853-04AC-7B96-87FC-0B127589F9AF}"/>
              </a:ext>
            </a:extLst>
          </p:cNvPr>
          <p:cNvGraphicFramePr>
            <a:graphicFrameLocks noGrp="1"/>
          </p:cNvGraphicFramePr>
          <p:nvPr>
            <p:ph idx="1"/>
            <p:extLst>
              <p:ext uri="{D42A27DB-BD31-4B8C-83A1-F6EECF244321}">
                <p14:modId xmlns:p14="http://schemas.microsoft.com/office/powerpoint/2010/main" val="254529137"/>
              </p:ext>
            </p:extLst>
          </p:nvPr>
        </p:nvGraphicFramePr>
        <p:xfrm>
          <a:off x="838200" y="2128743"/>
          <a:ext cx="10515597" cy="1285240"/>
        </p:xfrm>
        <a:graphic>
          <a:graphicData uri="http://schemas.openxmlformats.org/drawingml/2006/table">
            <a:tbl>
              <a:tblPr firstRow="1" bandRow="1">
                <a:tableStyleId>{93296810-A885-4BE3-A3E7-6D5BEEA58F35}</a:tableStyleId>
              </a:tblPr>
              <a:tblGrid>
                <a:gridCol w="4677697">
                  <a:extLst>
                    <a:ext uri="{9D8B030D-6E8A-4147-A177-3AD203B41FA5}">
                      <a16:colId xmlns:a16="http://schemas.microsoft.com/office/drawing/2014/main" val="3599725967"/>
                    </a:ext>
                  </a:extLst>
                </a:gridCol>
                <a:gridCol w="2332701">
                  <a:extLst>
                    <a:ext uri="{9D8B030D-6E8A-4147-A177-3AD203B41FA5}">
                      <a16:colId xmlns:a16="http://schemas.microsoft.com/office/drawing/2014/main" val="1777390449"/>
                    </a:ext>
                  </a:extLst>
                </a:gridCol>
                <a:gridCol w="3505199">
                  <a:extLst>
                    <a:ext uri="{9D8B030D-6E8A-4147-A177-3AD203B41FA5}">
                      <a16:colId xmlns:a16="http://schemas.microsoft.com/office/drawing/2014/main" val="2542728463"/>
                    </a:ext>
                  </a:extLst>
                </a:gridCol>
              </a:tblGrid>
              <a:tr h="370840">
                <a:tc>
                  <a:txBody>
                    <a:bodyPr/>
                    <a:lstStyle/>
                    <a:p>
                      <a:r>
                        <a:rPr lang="en-GB" sz="1800" dirty="0"/>
                        <a:t>Activity</a:t>
                      </a:r>
                    </a:p>
                  </a:txBody>
                  <a:tcPr/>
                </a:tc>
                <a:tc>
                  <a:txBody>
                    <a:bodyPr/>
                    <a:lstStyle/>
                    <a:p>
                      <a:r>
                        <a:rPr lang="en-GB" dirty="0"/>
                        <a:t>Date</a:t>
                      </a:r>
                    </a:p>
                  </a:txBody>
                  <a:tcPr/>
                </a:tc>
                <a:tc>
                  <a:txBody>
                    <a:bodyPr/>
                    <a:lstStyle/>
                    <a:p>
                      <a:r>
                        <a:rPr lang="en-GB" dirty="0"/>
                        <a:t>Comments</a:t>
                      </a:r>
                    </a:p>
                  </a:txBody>
                  <a:tcPr/>
                </a:tc>
                <a:extLst>
                  <a:ext uri="{0D108BD9-81ED-4DB2-BD59-A6C34878D82A}">
                    <a16:rowId xmlns:a16="http://schemas.microsoft.com/office/drawing/2014/main" val="1811846859"/>
                  </a:ext>
                </a:extLst>
              </a:tr>
              <a:tr h="370840">
                <a:tc>
                  <a:txBody>
                    <a:bodyPr/>
                    <a:lstStyle/>
                    <a:p>
                      <a:r>
                        <a:rPr lang="en-GB" sz="1200" dirty="0"/>
                        <a:t>Use the national campaign branding to create localised posts and success stories.</a:t>
                      </a:r>
                    </a:p>
                  </a:txBody>
                  <a:tcPr/>
                </a:tc>
                <a:tc>
                  <a:txBody>
                    <a:bodyPr/>
                    <a:lstStyle/>
                    <a:p>
                      <a:endParaRPr lang="en-GB" sz="1200" dirty="0"/>
                    </a:p>
                  </a:txBody>
                  <a:tcPr/>
                </a:tc>
                <a:tc>
                  <a:txBody>
                    <a:bodyPr/>
                    <a:lstStyle/>
                    <a:p>
                      <a:endParaRPr lang="en-GB" sz="1200" dirty="0"/>
                    </a:p>
                  </a:txBody>
                  <a:tcPr/>
                </a:tc>
                <a:extLst>
                  <a:ext uri="{0D108BD9-81ED-4DB2-BD59-A6C34878D82A}">
                    <a16:rowId xmlns:a16="http://schemas.microsoft.com/office/drawing/2014/main" val="369310556"/>
                  </a:ext>
                </a:extLst>
              </a:tr>
              <a:tr h="370840">
                <a:tc>
                  <a:txBody>
                    <a:bodyPr/>
                    <a:lstStyle/>
                    <a:p>
                      <a:r>
                        <a:rPr lang="en-GB" sz="1200" dirty="0"/>
                        <a:t>Host campaign-specific outdoor clinics at busy locations such as shopping centres and parks.</a:t>
                      </a:r>
                    </a:p>
                  </a:txBody>
                  <a:tcPr/>
                </a:tc>
                <a:tc>
                  <a:txBody>
                    <a:bodyPr/>
                    <a:lstStyle/>
                    <a:p>
                      <a:endParaRPr lang="en-GB" sz="1200" dirty="0"/>
                    </a:p>
                  </a:txBody>
                  <a:tcPr/>
                </a:tc>
                <a:tc>
                  <a:txBody>
                    <a:bodyPr/>
                    <a:lstStyle/>
                    <a:p>
                      <a:endParaRPr lang="en-GB" sz="1200" dirty="0"/>
                    </a:p>
                  </a:txBody>
                  <a:tcPr/>
                </a:tc>
                <a:extLst>
                  <a:ext uri="{0D108BD9-81ED-4DB2-BD59-A6C34878D82A}">
                    <a16:rowId xmlns:a16="http://schemas.microsoft.com/office/drawing/2014/main" val="3032465716"/>
                  </a:ext>
                </a:extLst>
              </a:tr>
            </a:tbl>
          </a:graphicData>
        </a:graphic>
      </p:graphicFrame>
      <p:sp>
        <p:nvSpPr>
          <p:cNvPr id="5" name="TextBox 4">
            <a:extLst>
              <a:ext uri="{FF2B5EF4-FFF2-40B4-BE49-F238E27FC236}">
                <a16:creationId xmlns:a16="http://schemas.microsoft.com/office/drawing/2014/main" id="{0DCA5411-92A2-709F-5DE9-A9F559AE7198}"/>
              </a:ext>
            </a:extLst>
          </p:cNvPr>
          <p:cNvSpPr txBox="1"/>
          <p:nvPr/>
        </p:nvSpPr>
        <p:spPr>
          <a:xfrm>
            <a:off x="996696" y="1544860"/>
            <a:ext cx="3383280" cy="369332"/>
          </a:xfrm>
          <a:prstGeom prst="rect">
            <a:avLst/>
          </a:prstGeom>
          <a:noFill/>
        </p:spPr>
        <p:txBody>
          <a:bodyPr wrap="square" rtlCol="0">
            <a:spAutoFit/>
          </a:bodyPr>
          <a:lstStyle/>
          <a:p>
            <a:r>
              <a:rPr lang="en-GB" dirty="0"/>
              <a:t>National Campaigns</a:t>
            </a:r>
          </a:p>
        </p:txBody>
      </p:sp>
      <p:graphicFrame>
        <p:nvGraphicFramePr>
          <p:cNvPr id="3" name="Table 2">
            <a:extLst>
              <a:ext uri="{FF2B5EF4-FFF2-40B4-BE49-F238E27FC236}">
                <a16:creationId xmlns:a16="http://schemas.microsoft.com/office/drawing/2014/main" id="{C3AC27FF-122C-3ECB-B139-82426849D08F}"/>
              </a:ext>
            </a:extLst>
          </p:cNvPr>
          <p:cNvGraphicFramePr>
            <a:graphicFrameLocks noGrp="1"/>
          </p:cNvGraphicFramePr>
          <p:nvPr>
            <p:extLst>
              <p:ext uri="{D42A27DB-BD31-4B8C-83A1-F6EECF244321}">
                <p14:modId xmlns:p14="http://schemas.microsoft.com/office/powerpoint/2010/main" val="2284896917"/>
              </p:ext>
            </p:extLst>
          </p:nvPr>
        </p:nvGraphicFramePr>
        <p:xfrm>
          <a:off x="838200" y="3708672"/>
          <a:ext cx="10515596" cy="2108200"/>
        </p:xfrm>
        <a:graphic>
          <a:graphicData uri="http://schemas.openxmlformats.org/drawingml/2006/table">
            <a:tbl>
              <a:tblPr firstRow="1" bandRow="1">
                <a:tableStyleId>{7DF18680-E054-41AD-8BC1-D1AEF772440D}</a:tableStyleId>
              </a:tblPr>
              <a:tblGrid>
                <a:gridCol w="852948">
                  <a:extLst>
                    <a:ext uri="{9D8B030D-6E8A-4147-A177-3AD203B41FA5}">
                      <a16:colId xmlns:a16="http://schemas.microsoft.com/office/drawing/2014/main" val="391473970"/>
                    </a:ext>
                  </a:extLst>
                </a:gridCol>
                <a:gridCol w="1700981">
                  <a:extLst>
                    <a:ext uri="{9D8B030D-6E8A-4147-A177-3AD203B41FA5}">
                      <a16:colId xmlns:a16="http://schemas.microsoft.com/office/drawing/2014/main" val="1584606251"/>
                    </a:ext>
                  </a:extLst>
                </a:gridCol>
                <a:gridCol w="4739148">
                  <a:extLst>
                    <a:ext uri="{9D8B030D-6E8A-4147-A177-3AD203B41FA5}">
                      <a16:colId xmlns:a16="http://schemas.microsoft.com/office/drawing/2014/main" val="628133288"/>
                    </a:ext>
                  </a:extLst>
                </a:gridCol>
                <a:gridCol w="3222519">
                  <a:extLst>
                    <a:ext uri="{9D8B030D-6E8A-4147-A177-3AD203B41FA5}">
                      <a16:colId xmlns:a16="http://schemas.microsoft.com/office/drawing/2014/main" val="2893857129"/>
                    </a:ext>
                  </a:extLst>
                </a:gridCol>
              </a:tblGrid>
              <a:tr h="370840">
                <a:tc>
                  <a:txBody>
                    <a:bodyPr/>
                    <a:lstStyle/>
                    <a:p>
                      <a:r>
                        <a:rPr lang="en-GB" dirty="0"/>
                        <a:t>Date</a:t>
                      </a:r>
                    </a:p>
                  </a:txBody>
                  <a:tcPr/>
                </a:tc>
                <a:tc>
                  <a:txBody>
                    <a:bodyPr/>
                    <a:lstStyle/>
                    <a:p>
                      <a:r>
                        <a:rPr lang="en-GB" dirty="0"/>
                        <a:t>Campaign</a:t>
                      </a:r>
                    </a:p>
                  </a:txBody>
                  <a:tcPr/>
                </a:tc>
                <a:tc>
                  <a:txBody>
                    <a:bodyPr/>
                    <a:lstStyle/>
                    <a:p>
                      <a:r>
                        <a:rPr lang="en-GB" dirty="0"/>
                        <a:t>Overview</a:t>
                      </a:r>
                    </a:p>
                  </a:txBody>
                  <a:tcPr/>
                </a:tc>
                <a:tc>
                  <a:txBody>
                    <a:bodyPr/>
                    <a:lstStyle/>
                    <a:p>
                      <a:r>
                        <a:rPr lang="en-GB" dirty="0"/>
                        <a:t>Partners/Touchpoints</a:t>
                      </a:r>
                    </a:p>
                  </a:txBody>
                  <a:tcPr/>
                </a:tc>
                <a:extLst>
                  <a:ext uri="{0D108BD9-81ED-4DB2-BD59-A6C34878D82A}">
                    <a16:rowId xmlns:a16="http://schemas.microsoft.com/office/drawing/2014/main" val="581270232"/>
                  </a:ext>
                </a:extLst>
              </a:tr>
              <a:tr h="370840">
                <a:tc>
                  <a:txBody>
                    <a:bodyPr/>
                    <a:lstStyle/>
                    <a:p>
                      <a:r>
                        <a:rPr lang="en-GB" sz="1200" dirty="0"/>
                        <a:t>Jan</a:t>
                      </a:r>
                    </a:p>
                  </a:txBody>
                  <a:tcPr/>
                </a:tc>
                <a:tc>
                  <a:txBody>
                    <a:bodyPr/>
                    <a:lstStyle/>
                    <a:p>
                      <a:r>
                        <a:rPr lang="en-GB" sz="1200" dirty="0"/>
                        <a:t>Better Health</a:t>
                      </a:r>
                    </a:p>
                  </a:txBody>
                  <a:tcPr/>
                </a:tc>
                <a:tc>
                  <a:txBody>
                    <a:bodyPr/>
                    <a:lstStyle/>
                    <a:p>
                      <a:r>
                        <a:rPr lang="en-GB" sz="1200" dirty="0"/>
                        <a:t>Annual Government campaign. Focuses in the NY, when people may be trying to improve their health</a:t>
                      </a:r>
                    </a:p>
                  </a:txBody>
                  <a:tcPr/>
                </a:tc>
                <a:tc>
                  <a:txBody>
                    <a:bodyPr/>
                    <a:lstStyle/>
                    <a:p>
                      <a:r>
                        <a:rPr lang="en-GB" sz="1200" dirty="0"/>
                        <a:t>GPs, pharmacies, secondary care, workplaces, vape shops, mosques, workplaces</a:t>
                      </a:r>
                    </a:p>
                  </a:txBody>
                  <a:tcPr/>
                </a:tc>
                <a:extLst>
                  <a:ext uri="{0D108BD9-81ED-4DB2-BD59-A6C34878D82A}">
                    <a16:rowId xmlns:a16="http://schemas.microsoft.com/office/drawing/2014/main" val="2710267838"/>
                  </a:ext>
                </a:extLst>
              </a:tr>
              <a:tr h="370840">
                <a:tc>
                  <a:txBody>
                    <a:bodyPr/>
                    <a:lstStyle/>
                    <a:p>
                      <a:r>
                        <a:rPr lang="en-GB" sz="1200" dirty="0"/>
                        <a:t>Feb/ May</a:t>
                      </a:r>
                    </a:p>
                  </a:txBody>
                  <a:tcPr/>
                </a:tc>
                <a:tc>
                  <a:txBody>
                    <a:bodyPr/>
                    <a:lstStyle/>
                    <a:p>
                      <a:r>
                        <a:rPr lang="en-GB" sz="1200" dirty="0"/>
                        <a:t>Ramadan</a:t>
                      </a:r>
                    </a:p>
                  </a:txBody>
                  <a:tcPr/>
                </a:tc>
                <a:tc>
                  <a:txBody>
                    <a:bodyPr/>
                    <a:lstStyle/>
                    <a:p>
                      <a:r>
                        <a:rPr lang="en-GB" sz="1200" dirty="0"/>
                        <a:t>Highlight that Ramadan is a good opportunity to lead a healthier lifestyle and offer culturally appropriate support.</a:t>
                      </a:r>
                    </a:p>
                  </a:txBody>
                  <a:tcPr/>
                </a:tc>
                <a:tc>
                  <a:txBody>
                    <a:bodyPr/>
                    <a:lstStyle/>
                    <a:p>
                      <a:r>
                        <a:rPr lang="en-GB" sz="1200" dirty="0"/>
                        <a:t>GPs, pharmacies, secondary care, internal comms workplaces, vape shops, mosques, workplaces</a:t>
                      </a:r>
                    </a:p>
                  </a:txBody>
                  <a:tcPr/>
                </a:tc>
                <a:extLst>
                  <a:ext uri="{0D108BD9-81ED-4DB2-BD59-A6C34878D82A}">
                    <a16:rowId xmlns:a16="http://schemas.microsoft.com/office/drawing/2014/main" val="3177126091"/>
                  </a:ext>
                </a:extLst>
              </a:tr>
              <a:tr h="370840">
                <a:tc>
                  <a:txBody>
                    <a:bodyPr/>
                    <a:lstStyle/>
                    <a:p>
                      <a:r>
                        <a:rPr lang="en-GB" sz="1200" dirty="0"/>
                        <a:t>March</a:t>
                      </a:r>
                    </a:p>
                  </a:txBody>
                  <a:tcPr/>
                </a:tc>
                <a:tc>
                  <a:txBody>
                    <a:bodyPr/>
                    <a:lstStyle/>
                    <a:p>
                      <a:r>
                        <a:rPr lang="en-GB" sz="1200" dirty="0"/>
                        <a:t>No Smoking Day</a:t>
                      </a:r>
                    </a:p>
                  </a:txBody>
                  <a:tcPr/>
                </a:tc>
                <a:tc>
                  <a:txBody>
                    <a:bodyPr/>
                    <a:lstStyle/>
                    <a:p>
                      <a:r>
                        <a:rPr lang="en-GB" sz="1200" dirty="0"/>
                        <a:t>Persuade people to quit smoking and to continue their attempts with</a:t>
                      </a:r>
                    </a:p>
                    <a:p>
                      <a:r>
                        <a:rPr lang="en-GB" sz="1200" dirty="0"/>
                        <a:t>Local services. Also, it is an opportunity to celebrate the success of non-smokers.</a:t>
                      </a:r>
                    </a:p>
                  </a:txBody>
                  <a:tcPr/>
                </a:tc>
                <a:tc>
                  <a:txBody>
                    <a:bodyPr/>
                    <a:lstStyle/>
                    <a:p>
                      <a:r>
                        <a:rPr lang="en-GB" sz="1200" dirty="0"/>
                        <a:t>GPs, pharmacies, secondary care, internal comms workplaces, vape shops, mosques, workplaces</a:t>
                      </a:r>
                    </a:p>
                  </a:txBody>
                  <a:tcPr/>
                </a:tc>
                <a:extLst>
                  <a:ext uri="{0D108BD9-81ED-4DB2-BD59-A6C34878D82A}">
                    <a16:rowId xmlns:a16="http://schemas.microsoft.com/office/drawing/2014/main" val="831578179"/>
                  </a:ext>
                </a:extLst>
              </a:tr>
            </a:tbl>
          </a:graphicData>
        </a:graphic>
      </p:graphicFrame>
      <p:pic>
        <p:nvPicPr>
          <p:cNvPr id="8" name="Picture 7">
            <a:extLst>
              <a:ext uri="{FF2B5EF4-FFF2-40B4-BE49-F238E27FC236}">
                <a16:creationId xmlns:a16="http://schemas.microsoft.com/office/drawing/2014/main" id="{37D3B240-A6FA-B955-F381-6120EE923A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703" y="5998464"/>
            <a:ext cx="1727843" cy="212604"/>
          </a:xfrm>
          <a:prstGeom prst="rect">
            <a:avLst/>
          </a:prstGeom>
        </p:spPr>
      </p:pic>
    </p:spTree>
    <p:extLst>
      <p:ext uri="{BB962C8B-B14F-4D97-AF65-F5344CB8AC3E}">
        <p14:creationId xmlns:p14="http://schemas.microsoft.com/office/powerpoint/2010/main" val="31631978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3CE427-0357-5655-41F3-255D89DA84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C3F43E9-51B0-B144-10AB-E1DFFBD13703}"/>
              </a:ext>
            </a:extLst>
          </p:cNvPr>
          <p:cNvSpPr>
            <a:spLocks noGrp="1"/>
          </p:cNvSpPr>
          <p:nvPr>
            <p:ph type="title"/>
          </p:nvPr>
        </p:nvSpPr>
        <p:spPr/>
        <p:txBody>
          <a:bodyPr/>
          <a:lstStyle/>
          <a:p>
            <a:r>
              <a:rPr lang="en-GB" dirty="0"/>
              <a:t>Marketing and communications plan</a:t>
            </a:r>
          </a:p>
        </p:txBody>
      </p:sp>
      <p:graphicFrame>
        <p:nvGraphicFramePr>
          <p:cNvPr id="3" name="Table 2">
            <a:extLst>
              <a:ext uri="{FF2B5EF4-FFF2-40B4-BE49-F238E27FC236}">
                <a16:creationId xmlns:a16="http://schemas.microsoft.com/office/drawing/2014/main" id="{D54C1A87-55D6-2094-B0BB-674F6FBCD2D3}"/>
              </a:ext>
            </a:extLst>
          </p:cNvPr>
          <p:cNvGraphicFramePr>
            <a:graphicFrameLocks noGrp="1"/>
          </p:cNvGraphicFramePr>
          <p:nvPr>
            <p:extLst>
              <p:ext uri="{D42A27DB-BD31-4B8C-83A1-F6EECF244321}">
                <p14:modId xmlns:p14="http://schemas.microsoft.com/office/powerpoint/2010/main" val="857201866"/>
              </p:ext>
            </p:extLst>
          </p:nvPr>
        </p:nvGraphicFramePr>
        <p:xfrm>
          <a:off x="838200" y="1690688"/>
          <a:ext cx="10515596" cy="4028440"/>
        </p:xfrm>
        <a:graphic>
          <a:graphicData uri="http://schemas.openxmlformats.org/drawingml/2006/table">
            <a:tbl>
              <a:tblPr firstRow="1" bandRow="1">
                <a:tableStyleId>{7DF18680-E054-41AD-8BC1-D1AEF772440D}</a:tableStyleId>
              </a:tblPr>
              <a:tblGrid>
                <a:gridCol w="892277">
                  <a:extLst>
                    <a:ext uri="{9D8B030D-6E8A-4147-A177-3AD203B41FA5}">
                      <a16:colId xmlns:a16="http://schemas.microsoft.com/office/drawing/2014/main" val="391473970"/>
                    </a:ext>
                  </a:extLst>
                </a:gridCol>
                <a:gridCol w="1661652">
                  <a:extLst>
                    <a:ext uri="{9D8B030D-6E8A-4147-A177-3AD203B41FA5}">
                      <a16:colId xmlns:a16="http://schemas.microsoft.com/office/drawing/2014/main" val="1584606251"/>
                    </a:ext>
                  </a:extLst>
                </a:gridCol>
                <a:gridCol w="4739148">
                  <a:extLst>
                    <a:ext uri="{9D8B030D-6E8A-4147-A177-3AD203B41FA5}">
                      <a16:colId xmlns:a16="http://schemas.microsoft.com/office/drawing/2014/main" val="628133288"/>
                    </a:ext>
                  </a:extLst>
                </a:gridCol>
                <a:gridCol w="3222519">
                  <a:extLst>
                    <a:ext uri="{9D8B030D-6E8A-4147-A177-3AD203B41FA5}">
                      <a16:colId xmlns:a16="http://schemas.microsoft.com/office/drawing/2014/main" val="2893857129"/>
                    </a:ext>
                  </a:extLst>
                </a:gridCol>
              </a:tblGrid>
              <a:tr h="370840">
                <a:tc>
                  <a:txBody>
                    <a:bodyPr/>
                    <a:lstStyle/>
                    <a:p>
                      <a:r>
                        <a:rPr lang="en-GB" dirty="0"/>
                        <a:t>Date</a:t>
                      </a:r>
                    </a:p>
                  </a:txBody>
                  <a:tcPr/>
                </a:tc>
                <a:tc>
                  <a:txBody>
                    <a:bodyPr/>
                    <a:lstStyle/>
                    <a:p>
                      <a:r>
                        <a:rPr lang="en-GB" dirty="0"/>
                        <a:t>Campaign</a:t>
                      </a:r>
                    </a:p>
                  </a:txBody>
                  <a:tcPr/>
                </a:tc>
                <a:tc>
                  <a:txBody>
                    <a:bodyPr/>
                    <a:lstStyle/>
                    <a:p>
                      <a:r>
                        <a:rPr lang="en-GB" dirty="0"/>
                        <a:t>Overview</a:t>
                      </a:r>
                    </a:p>
                  </a:txBody>
                  <a:tcPr/>
                </a:tc>
                <a:tc>
                  <a:txBody>
                    <a:bodyPr/>
                    <a:lstStyle/>
                    <a:p>
                      <a:r>
                        <a:rPr lang="en-GB" dirty="0"/>
                        <a:t>Partners/Touchpoints</a:t>
                      </a:r>
                    </a:p>
                  </a:txBody>
                  <a:tcPr/>
                </a:tc>
                <a:extLst>
                  <a:ext uri="{0D108BD9-81ED-4DB2-BD59-A6C34878D82A}">
                    <a16:rowId xmlns:a16="http://schemas.microsoft.com/office/drawing/2014/main" val="581270232"/>
                  </a:ext>
                </a:extLst>
              </a:tr>
              <a:tr h="370840">
                <a:tc>
                  <a:txBody>
                    <a:bodyPr/>
                    <a:lstStyle/>
                    <a:p>
                      <a:r>
                        <a:rPr lang="en-GB" sz="1200" dirty="0"/>
                        <a:t>March</a:t>
                      </a:r>
                    </a:p>
                  </a:txBody>
                  <a:tcPr/>
                </a:tc>
                <a:tc>
                  <a:txBody>
                    <a:bodyPr/>
                    <a:lstStyle/>
                    <a:p>
                      <a:r>
                        <a:rPr lang="en-GB" sz="1200" dirty="0"/>
                        <a:t>Nutrition and Hydration Week</a:t>
                      </a:r>
                    </a:p>
                  </a:txBody>
                  <a:tcPr/>
                </a:tc>
                <a:tc>
                  <a:txBody>
                    <a:bodyPr/>
                    <a:lstStyle/>
                    <a:p>
                      <a:r>
                        <a:rPr lang="en-GB" sz="1200" dirty="0"/>
                        <a:t>Annual campaign to encourage people to have an awareness of their nutrition and hydration needs and encourage people to make healthier choices.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GPs, pharmacies, secondary care, internal comms workplaces, vape shops, mosques, workplaces</a:t>
                      </a:r>
                    </a:p>
                  </a:txBody>
                  <a:tcPr/>
                </a:tc>
                <a:extLst>
                  <a:ext uri="{0D108BD9-81ED-4DB2-BD59-A6C34878D82A}">
                    <a16:rowId xmlns:a16="http://schemas.microsoft.com/office/drawing/2014/main" val="2132029070"/>
                  </a:ext>
                </a:extLst>
              </a:tr>
              <a:tr h="370840">
                <a:tc>
                  <a:txBody>
                    <a:bodyPr/>
                    <a:lstStyle/>
                    <a:p>
                      <a:r>
                        <a:rPr lang="en-GB" sz="1200" dirty="0"/>
                        <a:t>May</a:t>
                      </a:r>
                    </a:p>
                  </a:txBody>
                  <a:tcPr/>
                </a:tc>
                <a:tc>
                  <a:txBody>
                    <a:bodyPr/>
                    <a:lstStyle/>
                    <a:p>
                      <a:r>
                        <a:rPr lang="en-GB" sz="1200" dirty="0"/>
                        <a:t>World No Tobacco Day</a:t>
                      </a:r>
                    </a:p>
                  </a:txBody>
                  <a:tcPr/>
                </a:tc>
                <a:tc>
                  <a:txBody>
                    <a:bodyPr/>
                    <a:lstStyle/>
                    <a:p>
                      <a:r>
                        <a:rPr lang="en-GB" sz="1200" dirty="0"/>
                        <a:t>Annual WHO campaign raising awareness of smoking, tobacco and the health harms associated with it. </a:t>
                      </a:r>
                    </a:p>
                  </a:txBody>
                  <a:tcPr/>
                </a:tc>
                <a:tc>
                  <a:txBody>
                    <a:bodyPr/>
                    <a:lstStyle/>
                    <a:p>
                      <a:r>
                        <a:rPr lang="en-GB" sz="1200" dirty="0"/>
                        <a:t>GPs, pharmacies, secondary care, workplaces, vape shops, mosques, workplaces</a:t>
                      </a:r>
                    </a:p>
                  </a:txBody>
                  <a:tcPr/>
                </a:tc>
                <a:extLst>
                  <a:ext uri="{0D108BD9-81ED-4DB2-BD59-A6C34878D82A}">
                    <a16:rowId xmlns:a16="http://schemas.microsoft.com/office/drawing/2014/main" val="2710267838"/>
                  </a:ext>
                </a:extLst>
              </a:tr>
              <a:tr h="370840">
                <a:tc>
                  <a:txBody>
                    <a:bodyPr/>
                    <a:lstStyle/>
                    <a:p>
                      <a:r>
                        <a:rPr lang="en-GB" sz="1200" dirty="0"/>
                        <a:t>October</a:t>
                      </a:r>
                    </a:p>
                  </a:txBody>
                  <a:tcPr/>
                </a:tc>
                <a:tc>
                  <a:txBody>
                    <a:bodyPr/>
                    <a:lstStyle/>
                    <a:p>
                      <a:r>
                        <a:rPr lang="en-GB" sz="1200" dirty="0"/>
                        <a:t>Stoptober</a:t>
                      </a:r>
                    </a:p>
                  </a:txBody>
                  <a:tcPr/>
                </a:tc>
                <a:tc>
                  <a:txBody>
                    <a:bodyPr/>
                    <a:lstStyle/>
                    <a:p>
                      <a:r>
                        <a:rPr lang="en-GB" sz="1200" dirty="0"/>
                        <a:t>Encourage smokers to quit for 28 days. Also, an opportunity to celebrate.</a:t>
                      </a:r>
                    </a:p>
                  </a:txBody>
                  <a:tcPr/>
                </a:tc>
                <a:tc>
                  <a:txBody>
                    <a:bodyPr/>
                    <a:lstStyle/>
                    <a:p>
                      <a:r>
                        <a:rPr lang="en-GB" sz="1200" dirty="0"/>
                        <a:t>GPs, pharmacies, secondary care, internal comms workplaces, vape shops, mosques, workplaces</a:t>
                      </a:r>
                    </a:p>
                  </a:txBody>
                  <a:tcPr/>
                </a:tc>
                <a:extLst>
                  <a:ext uri="{0D108BD9-81ED-4DB2-BD59-A6C34878D82A}">
                    <a16:rowId xmlns:a16="http://schemas.microsoft.com/office/drawing/2014/main" val="3177126091"/>
                  </a:ext>
                </a:extLst>
              </a:tr>
              <a:tr h="370840">
                <a:tc>
                  <a:txBody>
                    <a:bodyPr/>
                    <a:lstStyle/>
                    <a:p>
                      <a:r>
                        <a:rPr lang="en-GB" sz="1200" dirty="0"/>
                        <a:t>September</a:t>
                      </a:r>
                    </a:p>
                  </a:txBody>
                  <a:tcPr/>
                </a:tc>
                <a:tc>
                  <a:txBody>
                    <a:bodyPr/>
                    <a:lstStyle/>
                    <a:p>
                      <a:r>
                        <a:rPr lang="en-GB" sz="1200" dirty="0"/>
                        <a:t>World Heart Day</a:t>
                      </a:r>
                    </a:p>
                  </a:txBody>
                  <a:tcPr/>
                </a:tc>
                <a:tc>
                  <a:txBody>
                    <a:bodyPr/>
                    <a:lstStyle/>
                    <a:p>
                      <a:r>
                        <a:rPr lang="en-GB" sz="1200" dirty="0"/>
                        <a:t>An annual campaign by the World Heart Federation raising awareness of heart health, scientific research and development and encouraging people to lead healthier lifestyles.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GPs, pharmacies, secondary care, internal comms workplaces, vape shops, mosques, workplaces</a:t>
                      </a:r>
                    </a:p>
                  </a:txBody>
                  <a:tcPr/>
                </a:tc>
                <a:extLst>
                  <a:ext uri="{0D108BD9-81ED-4DB2-BD59-A6C34878D82A}">
                    <a16:rowId xmlns:a16="http://schemas.microsoft.com/office/drawing/2014/main" val="1375115703"/>
                  </a:ext>
                </a:extLst>
              </a:tr>
              <a:tr h="370840">
                <a:tc>
                  <a:txBody>
                    <a:bodyPr/>
                    <a:lstStyle/>
                    <a:p>
                      <a:r>
                        <a:rPr lang="en-GB" sz="1200" dirty="0"/>
                        <a:t>November</a:t>
                      </a:r>
                    </a:p>
                  </a:txBody>
                  <a:tcPr/>
                </a:tc>
                <a:tc>
                  <a:txBody>
                    <a:bodyPr/>
                    <a:lstStyle/>
                    <a:p>
                      <a:r>
                        <a:rPr lang="en-GB" sz="1200" dirty="0"/>
                        <a:t>Mouth Cancer Month</a:t>
                      </a:r>
                    </a:p>
                  </a:txBody>
                  <a:tcPr/>
                </a:tc>
                <a:tc>
                  <a:txBody>
                    <a:bodyPr/>
                    <a:lstStyle/>
                    <a:p>
                      <a:r>
                        <a:rPr lang="en-GB" sz="1200" dirty="0"/>
                        <a:t>Campaign to improve awareness of mouth cancer through education about signs and symptoms</a:t>
                      </a:r>
                    </a:p>
                  </a:txBody>
                  <a:tcPr/>
                </a:tc>
                <a:tc>
                  <a:txBody>
                    <a:bodyPr/>
                    <a:lstStyle/>
                    <a:p>
                      <a:r>
                        <a:rPr lang="en-GB" sz="1200" dirty="0"/>
                        <a:t>NHS and private dentists, GP pharmacies, Oral Health Promotion Unit in the CCG, Mosques (highlighting smoking and shisha use), Islamic centres</a:t>
                      </a:r>
                    </a:p>
                  </a:txBody>
                  <a:tcPr/>
                </a:tc>
                <a:extLst>
                  <a:ext uri="{0D108BD9-81ED-4DB2-BD59-A6C34878D82A}">
                    <a16:rowId xmlns:a16="http://schemas.microsoft.com/office/drawing/2014/main" val="3662697818"/>
                  </a:ext>
                </a:extLst>
              </a:tr>
              <a:tr h="370840">
                <a:tc>
                  <a:txBody>
                    <a:bodyPr/>
                    <a:lstStyle/>
                    <a:p>
                      <a:r>
                        <a:rPr lang="en-GB" sz="1200" dirty="0"/>
                        <a:t>Ongoing</a:t>
                      </a:r>
                    </a:p>
                  </a:txBody>
                  <a:tcPr/>
                </a:tc>
                <a:tc>
                  <a:txBody>
                    <a:bodyPr/>
                    <a:lstStyle/>
                    <a:p>
                      <a:r>
                        <a:rPr lang="en-GB" sz="1200" dirty="0"/>
                        <a:t>Stop Before The Op</a:t>
                      </a:r>
                    </a:p>
                  </a:txBody>
                  <a:tcPr/>
                </a:tc>
                <a:tc>
                  <a:txBody>
                    <a:bodyPr/>
                    <a:lstStyle/>
                    <a:p>
                      <a:r>
                        <a:rPr lang="en-GB" sz="1200" dirty="0"/>
                        <a:t>Improve awareness/ support patients before their elective operation.</a:t>
                      </a:r>
                    </a:p>
                  </a:txBody>
                  <a:tcPr/>
                </a:tc>
                <a:tc>
                  <a:txBody>
                    <a:bodyPr/>
                    <a:lstStyle/>
                    <a:p>
                      <a:r>
                        <a:rPr lang="en-GB" sz="1200" dirty="0"/>
                        <a:t>Hospitals, GP surgeries, secondary care and outreach clinics</a:t>
                      </a:r>
                    </a:p>
                  </a:txBody>
                  <a:tcPr/>
                </a:tc>
                <a:extLst>
                  <a:ext uri="{0D108BD9-81ED-4DB2-BD59-A6C34878D82A}">
                    <a16:rowId xmlns:a16="http://schemas.microsoft.com/office/drawing/2014/main" val="831578179"/>
                  </a:ext>
                </a:extLst>
              </a:tr>
            </a:tbl>
          </a:graphicData>
        </a:graphic>
      </p:graphicFrame>
      <p:pic>
        <p:nvPicPr>
          <p:cNvPr id="5" name="Picture 4">
            <a:extLst>
              <a:ext uri="{FF2B5EF4-FFF2-40B4-BE49-F238E27FC236}">
                <a16:creationId xmlns:a16="http://schemas.microsoft.com/office/drawing/2014/main" id="{2D8ADA18-63D2-0400-1042-C62F4EC6A3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703" y="5998464"/>
            <a:ext cx="1727843" cy="212604"/>
          </a:xfrm>
          <a:prstGeom prst="rect">
            <a:avLst/>
          </a:prstGeom>
        </p:spPr>
      </p:pic>
    </p:spTree>
    <p:extLst>
      <p:ext uri="{BB962C8B-B14F-4D97-AF65-F5344CB8AC3E}">
        <p14:creationId xmlns:p14="http://schemas.microsoft.com/office/powerpoint/2010/main" val="4269151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08B064-5254-9742-0159-8114102EDBE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D5A3F6E-4676-5FAB-4DAD-94716E2C0966}"/>
              </a:ext>
            </a:extLst>
          </p:cNvPr>
          <p:cNvSpPr>
            <a:spLocks noGrp="1"/>
          </p:cNvSpPr>
          <p:nvPr>
            <p:ph type="title"/>
          </p:nvPr>
        </p:nvSpPr>
        <p:spPr/>
        <p:txBody>
          <a:bodyPr/>
          <a:lstStyle/>
          <a:p>
            <a:r>
              <a:rPr lang="en-GB" dirty="0"/>
              <a:t>Marketing and communications plan</a:t>
            </a:r>
          </a:p>
        </p:txBody>
      </p:sp>
      <p:graphicFrame>
        <p:nvGraphicFramePr>
          <p:cNvPr id="4" name="Content Placeholder 3">
            <a:extLst>
              <a:ext uri="{FF2B5EF4-FFF2-40B4-BE49-F238E27FC236}">
                <a16:creationId xmlns:a16="http://schemas.microsoft.com/office/drawing/2014/main" id="{CC7EB4F7-C067-8036-D67F-D26CA423543D}"/>
              </a:ext>
            </a:extLst>
          </p:cNvPr>
          <p:cNvGraphicFramePr>
            <a:graphicFrameLocks noGrp="1"/>
          </p:cNvGraphicFramePr>
          <p:nvPr>
            <p:ph idx="1"/>
            <p:extLst>
              <p:ext uri="{D42A27DB-BD31-4B8C-83A1-F6EECF244321}">
                <p14:modId xmlns:p14="http://schemas.microsoft.com/office/powerpoint/2010/main" val="960705751"/>
              </p:ext>
            </p:extLst>
          </p:nvPr>
        </p:nvGraphicFramePr>
        <p:xfrm>
          <a:off x="838200" y="2128743"/>
          <a:ext cx="10515597" cy="2311400"/>
        </p:xfrm>
        <a:graphic>
          <a:graphicData uri="http://schemas.openxmlformats.org/drawingml/2006/table">
            <a:tbl>
              <a:tblPr firstRow="1" bandRow="1">
                <a:tableStyleId>{21E4AEA4-8DFA-4A89-87EB-49C32662AFE0}</a:tableStyleId>
              </a:tblPr>
              <a:tblGrid>
                <a:gridCol w="4677697">
                  <a:extLst>
                    <a:ext uri="{9D8B030D-6E8A-4147-A177-3AD203B41FA5}">
                      <a16:colId xmlns:a16="http://schemas.microsoft.com/office/drawing/2014/main" val="3599725967"/>
                    </a:ext>
                  </a:extLst>
                </a:gridCol>
                <a:gridCol w="2332701">
                  <a:extLst>
                    <a:ext uri="{9D8B030D-6E8A-4147-A177-3AD203B41FA5}">
                      <a16:colId xmlns:a16="http://schemas.microsoft.com/office/drawing/2014/main" val="1777390449"/>
                    </a:ext>
                  </a:extLst>
                </a:gridCol>
                <a:gridCol w="3505199">
                  <a:extLst>
                    <a:ext uri="{9D8B030D-6E8A-4147-A177-3AD203B41FA5}">
                      <a16:colId xmlns:a16="http://schemas.microsoft.com/office/drawing/2014/main" val="2542728463"/>
                    </a:ext>
                  </a:extLst>
                </a:gridCol>
              </a:tblGrid>
              <a:tr h="370840">
                <a:tc>
                  <a:txBody>
                    <a:bodyPr/>
                    <a:lstStyle/>
                    <a:p>
                      <a:r>
                        <a:rPr lang="en-GB" sz="1800" dirty="0"/>
                        <a:t>Activity</a:t>
                      </a:r>
                    </a:p>
                  </a:txBody>
                  <a:tcPr/>
                </a:tc>
                <a:tc>
                  <a:txBody>
                    <a:bodyPr/>
                    <a:lstStyle/>
                    <a:p>
                      <a:r>
                        <a:rPr lang="en-GB" dirty="0"/>
                        <a:t>Date</a:t>
                      </a:r>
                    </a:p>
                  </a:txBody>
                  <a:tcPr/>
                </a:tc>
                <a:tc>
                  <a:txBody>
                    <a:bodyPr/>
                    <a:lstStyle/>
                    <a:p>
                      <a:r>
                        <a:rPr lang="en-GB" dirty="0"/>
                        <a:t>Comments</a:t>
                      </a:r>
                    </a:p>
                  </a:txBody>
                  <a:tcPr/>
                </a:tc>
                <a:extLst>
                  <a:ext uri="{0D108BD9-81ED-4DB2-BD59-A6C34878D82A}">
                    <a16:rowId xmlns:a16="http://schemas.microsoft.com/office/drawing/2014/main" val="1811846859"/>
                  </a:ext>
                </a:extLst>
              </a:tr>
              <a:tr h="370840">
                <a:tc>
                  <a:txBody>
                    <a:bodyPr/>
                    <a:lstStyle/>
                    <a:p>
                      <a:r>
                        <a:rPr lang="en-GB" sz="1200" dirty="0"/>
                        <a:t>Design visually engaging multilingual flyers, posters, and brochures.</a:t>
                      </a:r>
                    </a:p>
                  </a:txBody>
                  <a:tcPr/>
                </a:tc>
                <a:tc>
                  <a:txBody>
                    <a:bodyPr/>
                    <a:lstStyle/>
                    <a:p>
                      <a:r>
                        <a:rPr lang="en-GB" sz="1200" dirty="0"/>
                        <a:t>Feb-Mar 2025</a:t>
                      </a:r>
                    </a:p>
                  </a:txBody>
                  <a:tcPr/>
                </a:tc>
                <a:tc>
                  <a:txBody>
                    <a:bodyPr/>
                    <a:lstStyle/>
                    <a:p>
                      <a:endParaRPr lang="en-GB" sz="1200" dirty="0"/>
                    </a:p>
                  </a:txBody>
                  <a:tcPr/>
                </a:tc>
                <a:extLst>
                  <a:ext uri="{0D108BD9-81ED-4DB2-BD59-A6C34878D82A}">
                    <a16:rowId xmlns:a16="http://schemas.microsoft.com/office/drawing/2014/main" val="369310556"/>
                  </a:ext>
                </a:extLst>
              </a:tr>
              <a:tr h="370840">
                <a:tc>
                  <a:txBody>
                    <a:bodyPr/>
                    <a:lstStyle/>
                    <a:p>
                      <a:r>
                        <a:rPr lang="en-GB" sz="1200" dirty="0"/>
                        <a:t>Ensure all printed materials align with brand guidelines and messaging.</a:t>
                      </a:r>
                    </a:p>
                  </a:txBody>
                  <a:tcPr/>
                </a:tc>
                <a:tc>
                  <a:txBody>
                    <a:bodyPr/>
                    <a:lstStyle/>
                    <a:p>
                      <a:r>
                        <a:rPr lang="en-GB" sz="1200" dirty="0"/>
                        <a:t>Feb-Mar 2025</a:t>
                      </a:r>
                    </a:p>
                  </a:txBody>
                  <a:tcPr/>
                </a:tc>
                <a:tc>
                  <a:txBody>
                    <a:bodyPr/>
                    <a:lstStyle/>
                    <a:p>
                      <a:endParaRPr lang="en-GB" sz="1200" dirty="0"/>
                    </a:p>
                  </a:txBody>
                  <a:tcPr/>
                </a:tc>
                <a:extLst>
                  <a:ext uri="{0D108BD9-81ED-4DB2-BD59-A6C34878D82A}">
                    <a16:rowId xmlns:a16="http://schemas.microsoft.com/office/drawing/2014/main" val="3032465716"/>
                  </a:ext>
                </a:extLst>
              </a:tr>
              <a:tr h="370840">
                <a:tc>
                  <a:txBody>
                    <a:bodyPr/>
                    <a:lstStyle/>
                    <a:p>
                      <a:r>
                        <a:rPr lang="en-GB" sz="1200" dirty="0"/>
                        <a:t>Include QR codes that link to the </a:t>
                      </a:r>
                      <a:r>
                        <a:rPr lang="en-GB" sz="1200" b="1" dirty="0">
                          <a:solidFill>
                            <a:schemeClr val="tx1"/>
                          </a:solidFill>
                        </a:rPr>
                        <a:t>XXXX</a:t>
                      </a:r>
                      <a:r>
                        <a:rPr lang="en-GB" sz="1200" dirty="0"/>
                        <a:t> website for digital interaction.</a:t>
                      </a:r>
                    </a:p>
                  </a:txBody>
                  <a:tcPr/>
                </a:tc>
                <a:tc>
                  <a:txBody>
                    <a:bodyPr/>
                    <a:lstStyle/>
                    <a:p>
                      <a:r>
                        <a:rPr lang="en-GB" sz="1200" dirty="0"/>
                        <a:t>Feb-Apr 2025</a:t>
                      </a:r>
                    </a:p>
                  </a:txBody>
                  <a:tcPr/>
                </a:tc>
                <a:tc>
                  <a:txBody>
                    <a:bodyPr/>
                    <a:lstStyle/>
                    <a:p>
                      <a:endParaRPr lang="en-GB" sz="1200" dirty="0"/>
                    </a:p>
                  </a:txBody>
                  <a:tcPr/>
                </a:tc>
                <a:extLst>
                  <a:ext uri="{0D108BD9-81ED-4DB2-BD59-A6C34878D82A}">
                    <a16:rowId xmlns:a16="http://schemas.microsoft.com/office/drawing/2014/main" val="213179419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Develop easy-to-read leaflets tailored for different community segments (elderly, ethnic minorities, parents, youth).</a:t>
                      </a:r>
                    </a:p>
                  </a:txBody>
                  <a:tcPr/>
                </a:tc>
                <a:tc>
                  <a:txBody>
                    <a:bodyPr/>
                    <a:lstStyle/>
                    <a:p>
                      <a:r>
                        <a:rPr lang="en-GB" sz="1200" dirty="0"/>
                        <a:t>Feb-May 2025</a:t>
                      </a:r>
                    </a:p>
                    <a:p>
                      <a:endParaRPr lang="en-GB" sz="1200" dirty="0"/>
                    </a:p>
                  </a:txBody>
                  <a:tcPr/>
                </a:tc>
                <a:tc>
                  <a:txBody>
                    <a:bodyPr/>
                    <a:lstStyle/>
                    <a:p>
                      <a:endParaRPr lang="en-GB" sz="1200" dirty="0"/>
                    </a:p>
                  </a:txBody>
                  <a:tcPr/>
                </a:tc>
                <a:extLst>
                  <a:ext uri="{0D108BD9-81ED-4DB2-BD59-A6C34878D82A}">
                    <a16:rowId xmlns:a16="http://schemas.microsoft.com/office/drawing/2014/main" val="236815719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Incorporate infographics to simplify complex health information.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Feb-May 2025</a:t>
                      </a:r>
                    </a:p>
                  </a:txBody>
                  <a:tcPr/>
                </a:tc>
                <a:tc>
                  <a:txBody>
                    <a:bodyPr/>
                    <a:lstStyle/>
                    <a:p>
                      <a:endParaRPr lang="en-GB" sz="1200" dirty="0"/>
                    </a:p>
                  </a:txBody>
                  <a:tcPr/>
                </a:tc>
                <a:extLst>
                  <a:ext uri="{0D108BD9-81ED-4DB2-BD59-A6C34878D82A}">
                    <a16:rowId xmlns:a16="http://schemas.microsoft.com/office/drawing/2014/main" val="439806883"/>
                  </a:ext>
                </a:extLst>
              </a:tr>
            </a:tbl>
          </a:graphicData>
        </a:graphic>
      </p:graphicFrame>
      <p:sp>
        <p:nvSpPr>
          <p:cNvPr id="5" name="TextBox 4">
            <a:extLst>
              <a:ext uri="{FF2B5EF4-FFF2-40B4-BE49-F238E27FC236}">
                <a16:creationId xmlns:a16="http://schemas.microsoft.com/office/drawing/2014/main" id="{C5DCF5ED-4C20-11DC-C04D-882ED8FA5440}"/>
              </a:ext>
            </a:extLst>
          </p:cNvPr>
          <p:cNvSpPr txBox="1"/>
          <p:nvPr/>
        </p:nvSpPr>
        <p:spPr>
          <a:xfrm>
            <a:off x="996695" y="1544860"/>
            <a:ext cx="8206299" cy="369332"/>
          </a:xfrm>
          <a:prstGeom prst="rect">
            <a:avLst/>
          </a:prstGeom>
          <a:noFill/>
        </p:spPr>
        <p:txBody>
          <a:bodyPr wrap="square" rtlCol="0">
            <a:spAutoFit/>
          </a:bodyPr>
          <a:lstStyle/>
          <a:p>
            <a:r>
              <a:rPr lang="en-GB" dirty="0"/>
              <a:t>Printed and offline marketing – Printed materials development</a:t>
            </a:r>
          </a:p>
        </p:txBody>
      </p:sp>
      <p:pic>
        <p:nvPicPr>
          <p:cNvPr id="7" name="Picture 6">
            <a:extLst>
              <a:ext uri="{FF2B5EF4-FFF2-40B4-BE49-F238E27FC236}">
                <a16:creationId xmlns:a16="http://schemas.microsoft.com/office/drawing/2014/main" id="{58776E81-8F3E-5076-2B3A-8525DD4A0D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703" y="5998464"/>
            <a:ext cx="1727843" cy="212604"/>
          </a:xfrm>
          <a:prstGeom prst="rect">
            <a:avLst/>
          </a:prstGeom>
        </p:spPr>
      </p:pic>
    </p:spTree>
    <p:extLst>
      <p:ext uri="{BB962C8B-B14F-4D97-AF65-F5344CB8AC3E}">
        <p14:creationId xmlns:p14="http://schemas.microsoft.com/office/powerpoint/2010/main" val="22723659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07ECE3-4295-BB95-C6D8-93C9CEA992D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321CCA-565D-F685-7BD3-1813108C5FB6}"/>
              </a:ext>
            </a:extLst>
          </p:cNvPr>
          <p:cNvSpPr>
            <a:spLocks noGrp="1"/>
          </p:cNvSpPr>
          <p:nvPr>
            <p:ph type="title"/>
          </p:nvPr>
        </p:nvSpPr>
        <p:spPr/>
        <p:txBody>
          <a:bodyPr/>
          <a:lstStyle/>
          <a:p>
            <a:r>
              <a:rPr lang="en-GB" dirty="0"/>
              <a:t>Marketing and communications plan</a:t>
            </a:r>
          </a:p>
        </p:txBody>
      </p:sp>
      <p:graphicFrame>
        <p:nvGraphicFramePr>
          <p:cNvPr id="4" name="Content Placeholder 3">
            <a:extLst>
              <a:ext uri="{FF2B5EF4-FFF2-40B4-BE49-F238E27FC236}">
                <a16:creationId xmlns:a16="http://schemas.microsoft.com/office/drawing/2014/main" id="{CC044011-0B41-5F0B-F009-ECFF8A0FD7FA}"/>
              </a:ext>
            </a:extLst>
          </p:cNvPr>
          <p:cNvGraphicFramePr>
            <a:graphicFrameLocks noGrp="1"/>
          </p:cNvGraphicFramePr>
          <p:nvPr>
            <p:ph idx="1"/>
            <p:extLst>
              <p:ext uri="{D42A27DB-BD31-4B8C-83A1-F6EECF244321}">
                <p14:modId xmlns:p14="http://schemas.microsoft.com/office/powerpoint/2010/main" val="3097603349"/>
              </p:ext>
            </p:extLst>
          </p:nvPr>
        </p:nvGraphicFramePr>
        <p:xfrm>
          <a:off x="838200" y="2128743"/>
          <a:ext cx="10515597" cy="2484120"/>
        </p:xfrm>
        <a:graphic>
          <a:graphicData uri="http://schemas.openxmlformats.org/drawingml/2006/table">
            <a:tbl>
              <a:tblPr firstRow="1" bandRow="1">
                <a:tableStyleId>{21E4AEA4-8DFA-4A89-87EB-49C32662AFE0}</a:tableStyleId>
              </a:tblPr>
              <a:tblGrid>
                <a:gridCol w="4677697">
                  <a:extLst>
                    <a:ext uri="{9D8B030D-6E8A-4147-A177-3AD203B41FA5}">
                      <a16:colId xmlns:a16="http://schemas.microsoft.com/office/drawing/2014/main" val="3599725967"/>
                    </a:ext>
                  </a:extLst>
                </a:gridCol>
                <a:gridCol w="2332701">
                  <a:extLst>
                    <a:ext uri="{9D8B030D-6E8A-4147-A177-3AD203B41FA5}">
                      <a16:colId xmlns:a16="http://schemas.microsoft.com/office/drawing/2014/main" val="1777390449"/>
                    </a:ext>
                  </a:extLst>
                </a:gridCol>
                <a:gridCol w="3505199">
                  <a:extLst>
                    <a:ext uri="{9D8B030D-6E8A-4147-A177-3AD203B41FA5}">
                      <a16:colId xmlns:a16="http://schemas.microsoft.com/office/drawing/2014/main" val="2542728463"/>
                    </a:ext>
                  </a:extLst>
                </a:gridCol>
              </a:tblGrid>
              <a:tr h="370840">
                <a:tc>
                  <a:txBody>
                    <a:bodyPr/>
                    <a:lstStyle/>
                    <a:p>
                      <a:r>
                        <a:rPr lang="en-GB" sz="1800" dirty="0"/>
                        <a:t>Activity</a:t>
                      </a:r>
                    </a:p>
                  </a:txBody>
                  <a:tcPr/>
                </a:tc>
                <a:tc>
                  <a:txBody>
                    <a:bodyPr/>
                    <a:lstStyle/>
                    <a:p>
                      <a:r>
                        <a:rPr lang="en-GB" dirty="0"/>
                        <a:t>Date</a:t>
                      </a:r>
                    </a:p>
                  </a:txBody>
                  <a:tcPr/>
                </a:tc>
                <a:tc>
                  <a:txBody>
                    <a:bodyPr/>
                    <a:lstStyle/>
                    <a:p>
                      <a:r>
                        <a:rPr lang="en-GB" dirty="0"/>
                        <a:t>Comments</a:t>
                      </a:r>
                    </a:p>
                  </a:txBody>
                  <a:tcPr/>
                </a:tc>
                <a:extLst>
                  <a:ext uri="{0D108BD9-81ED-4DB2-BD59-A6C34878D82A}">
                    <a16:rowId xmlns:a16="http://schemas.microsoft.com/office/drawing/2014/main" val="1811846859"/>
                  </a:ext>
                </a:extLst>
              </a:tr>
              <a:tr h="370840">
                <a:tc>
                  <a:txBody>
                    <a:bodyPr/>
                    <a:lstStyle/>
                    <a:p>
                      <a:r>
                        <a:rPr lang="en-GB" sz="1200" dirty="0"/>
                        <a:t>Identify key locations with high foot traffic (GP surgeries, pharmacies, libraries, supermarkets, places of worship, and community centres).</a:t>
                      </a:r>
                    </a:p>
                  </a:txBody>
                  <a:tcPr/>
                </a:tc>
                <a:tc>
                  <a:txBody>
                    <a:bodyPr/>
                    <a:lstStyle/>
                    <a:p>
                      <a:r>
                        <a:rPr lang="en-GB" sz="1200" dirty="0"/>
                        <a:t>Feb-Apr 2025</a:t>
                      </a:r>
                    </a:p>
                  </a:txBody>
                  <a:tcPr/>
                </a:tc>
                <a:tc>
                  <a:txBody>
                    <a:bodyPr/>
                    <a:lstStyle/>
                    <a:p>
                      <a:endParaRPr lang="en-GB" sz="1200" dirty="0"/>
                    </a:p>
                  </a:txBody>
                  <a:tcPr/>
                </a:tc>
                <a:extLst>
                  <a:ext uri="{0D108BD9-81ED-4DB2-BD59-A6C34878D82A}">
                    <a16:rowId xmlns:a16="http://schemas.microsoft.com/office/drawing/2014/main" val="369310556"/>
                  </a:ext>
                </a:extLst>
              </a:tr>
              <a:tr h="370840">
                <a:tc>
                  <a:txBody>
                    <a:bodyPr/>
                    <a:lstStyle/>
                    <a:p>
                      <a:r>
                        <a:rPr lang="en-GB" sz="1200" dirty="0"/>
                        <a:t>Partner with local businesses, health services, and </a:t>
                      </a:r>
                      <a:r>
                        <a:rPr lang="en-GB" sz="1200" b="1" dirty="0">
                          <a:solidFill>
                            <a:schemeClr val="tx1"/>
                          </a:solidFill>
                        </a:rPr>
                        <a:t>XXXX </a:t>
                      </a:r>
                      <a:r>
                        <a:rPr lang="en-GB" sz="1200" dirty="0"/>
                        <a:t>to distribute materials.</a:t>
                      </a:r>
                    </a:p>
                  </a:txBody>
                  <a:tcPr/>
                </a:tc>
                <a:tc>
                  <a:txBody>
                    <a:bodyPr/>
                    <a:lstStyle/>
                    <a:p>
                      <a:r>
                        <a:rPr lang="en-GB" sz="1200" dirty="0"/>
                        <a:t>Mar-May 2025</a:t>
                      </a:r>
                    </a:p>
                  </a:txBody>
                  <a:tcPr/>
                </a:tc>
                <a:tc>
                  <a:txBody>
                    <a:bodyPr/>
                    <a:lstStyle/>
                    <a:p>
                      <a:endParaRPr lang="en-GB" sz="1200" dirty="0"/>
                    </a:p>
                  </a:txBody>
                  <a:tcPr/>
                </a:tc>
                <a:extLst>
                  <a:ext uri="{0D108BD9-81ED-4DB2-BD59-A6C34878D82A}">
                    <a16:rowId xmlns:a16="http://schemas.microsoft.com/office/drawing/2014/main" val="3032465716"/>
                  </a:ext>
                </a:extLst>
              </a:tr>
              <a:tr h="370840">
                <a:tc>
                  <a:txBody>
                    <a:bodyPr/>
                    <a:lstStyle/>
                    <a:p>
                      <a:r>
                        <a:rPr lang="en-GB" sz="1200" dirty="0"/>
                        <a:t>Conduct leaflet drops in areas with lower digital engagement rates.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Mar-May 2025</a:t>
                      </a:r>
                    </a:p>
                  </a:txBody>
                  <a:tcPr/>
                </a:tc>
                <a:tc>
                  <a:txBody>
                    <a:bodyPr/>
                    <a:lstStyle/>
                    <a:p>
                      <a:endParaRPr lang="en-GB" sz="1200" dirty="0"/>
                    </a:p>
                  </a:txBody>
                  <a:tcPr/>
                </a:tc>
                <a:extLst>
                  <a:ext uri="{0D108BD9-81ED-4DB2-BD59-A6C34878D82A}">
                    <a16:rowId xmlns:a16="http://schemas.microsoft.com/office/drawing/2014/main" val="2131794190"/>
                  </a:ext>
                </a:extLst>
              </a:tr>
              <a:tr h="370840">
                <a:tc>
                  <a:txBody>
                    <a:bodyPr/>
                    <a:lstStyle/>
                    <a:p>
                      <a:r>
                        <a:rPr lang="en-GB" sz="1200" dirty="0"/>
                        <a:t>Organise outreach teams to distribute flyers at community events and marketplaces.</a:t>
                      </a:r>
                    </a:p>
                  </a:txBody>
                  <a:tcPr/>
                </a:tc>
                <a:tc>
                  <a:txBody>
                    <a:bodyPr/>
                    <a:lstStyle/>
                    <a:p>
                      <a:r>
                        <a:rPr lang="en-GB" sz="1200" dirty="0"/>
                        <a:t>Mar-Jun 2025</a:t>
                      </a:r>
                    </a:p>
                    <a:p>
                      <a:endParaRPr lang="en-GB" sz="1200" dirty="0"/>
                    </a:p>
                  </a:txBody>
                  <a:tcPr/>
                </a:tc>
                <a:tc>
                  <a:txBody>
                    <a:bodyPr/>
                    <a:lstStyle/>
                    <a:p>
                      <a:endParaRPr lang="en-GB" sz="1200" dirty="0"/>
                    </a:p>
                  </a:txBody>
                  <a:tcPr/>
                </a:tc>
                <a:extLst>
                  <a:ext uri="{0D108BD9-81ED-4DB2-BD59-A6C34878D82A}">
                    <a16:rowId xmlns:a16="http://schemas.microsoft.com/office/drawing/2014/main" val="2368157192"/>
                  </a:ext>
                </a:extLst>
              </a:tr>
              <a:tr h="370840">
                <a:tc>
                  <a:txBody>
                    <a:bodyPr/>
                    <a:lstStyle/>
                    <a:p>
                      <a:r>
                        <a:rPr lang="en-GB" sz="1200" dirty="0"/>
                        <a:t>Ensure regular replenishment of printed materials at distribution points.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Ongoing</a:t>
                      </a:r>
                    </a:p>
                  </a:txBody>
                  <a:tcPr/>
                </a:tc>
                <a:tc>
                  <a:txBody>
                    <a:bodyPr/>
                    <a:lstStyle/>
                    <a:p>
                      <a:endParaRPr lang="en-GB" sz="1200" dirty="0"/>
                    </a:p>
                  </a:txBody>
                  <a:tcPr/>
                </a:tc>
                <a:extLst>
                  <a:ext uri="{0D108BD9-81ED-4DB2-BD59-A6C34878D82A}">
                    <a16:rowId xmlns:a16="http://schemas.microsoft.com/office/drawing/2014/main" val="439806883"/>
                  </a:ext>
                </a:extLst>
              </a:tr>
            </a:tbl>
          </a:graphicData>
        </a:graphic>
      </p:graphicFrame>
      <p:sp>
        <p:nvSpPr>
          <p:cNvPr id="5" name="TextBox 4">
            <a:extLst>
              <a:ext uri="{FF2B5EF4-FFF2-40B4-BE49-F238E27FC236}">
                <a16:creationId xmlns:a16="http://schemas.microsoft.com/office/drawing/2014/main" id="{2F0756C4-ED93-B662-FDC7-A6606AF4C176}"/>
              </a:ext>
            </a:extLst>
          </p:cNvPr>
          <p:cNvSpPr txBox="1"/>
          <p:nvPr/>
        </p:nvSpPr>
        <p:spPr>
          <a:xfrm>
            <a:off x="996695" y="1544860"/>
            <a:ext cx="8206299" cy="369332"/>
          </a:xfrm>
          <a:prstGeom prst="rect">
            <a:avLst/>
          </a:prstGeom>
          <a:noFill/>
        </p:spPr>
        <p:txBody>
          <a:bodyPr wrap="square" rtlCol="0">
            <a:spAutoFit/>
          </a:bodyPr>
          <a:lstStyle/>
          <a:p>
            <a:r>
              <a:rPr lang="en-GB" dirty="0"/>
              <a:t>Printed and offline marketing – Distribution strategy</a:t>
            </a:r>
          </a:p>
        </p:txBody>
      </p:sp>
      <p:pic>
        <p:nvPicPr>
          <p:cNvPr id="7" name="Picture 6">
            <a:extLst>
              <a:ext uri="{FF2B5EF4-FFF2-40B4-BE49-F238E27FC236}">
                <a16:creationId xmlns:a16="http://schemas.microsoft.com/office/drawing/2014/main" id="{7848AE03-ADC7-1E1B-D8D8-C99A5D1345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703" y="5998464"/>
            <a:ext cx="1727843" cy="212604"/>
          </a:xfrm>
          <a:prstGeom prst="rect">
            <a:avLst/>
          </a:prstGeom>
        </p:spPr>
      </p:pic>
    </p:spTree>
    <p:extLst>
      <p:ext uri="{BB962C8B-B14F-4D97-AF65-F5344CB8AC3E}">
        <p14:creationId xmlns:p14="http://schemas.microsoft.com/office/powerpoint/2010/main" val="31062819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E2EDFF-D72A-E772-288A-231D47019D7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DFB2FBF-2F51-2957-AB35-7F51506A925E}"/>
              </a:ext>
            </a:extLst>
          </p:cNvPr>
          <p:cNvSpPr>
            <a:spLocks noGrp="1"/>
          </p:cNvSpPr>
          <p:nvPr>
            <p:ph type="title"/>
          </p:nvPr>
        </p:nvSpPr>
        <p:spPr/>
        <p:txBody>
          <a:bodyPr/>
          <a:lstStyle/>
          <a:p>
            <a:r>
              <a:rPr lang="en-GB" dirty="0"/>
              <a:t>Marketing and communications plan</a:t>
            </a:r>
          </a:p>
        </p:txBody>
      </p:sp>
      <p:graphicFrame>
        <p:nvGraphicFramePr>
          <p:cNvPr id="4" name="Content Placeholder 3">
            <a:extLst>
              <a:ext uri="{FF2B5EF4-FFF2-40B4-BE49-F238E27FC236}">
                <a16:creationId xmlns:a16="http://schemas.microsoft.com/office/drawing/2014/main" id="{6778E7E0-1951-559F-9B6A-611D944B5C1A}"/>
              </a:ext>
            </a:extLst>
          </p:cNvPr>
          <p:cNvGraphicFramePr>
            <a:graphicFrameLocks noGrp="1"/>
          </p:cNvGraphicFramePr>
          <p:nvPr>
            <p:ph idx="1"/>
            <p:extLst>
              <p:ext uri="{D42A27DB-BD31-4B8C-83A1-F6EECF244321}">
                <p14:modId xmlns:p14="http://schemas.microsoft.com/office/powerpoint/2010/main" val="442754477"/>
              </p:ext>
            </p:extLst>
          </p:nvPr>
        </p:nvGraphicFramePr>
        <p:xfrm>
          <a:off x="838200" y="2128743"/>
          <a:ext cx="10515597" cy="1940560"/>
        </p:xfrm>
        <a:graphic>
          <a:graphicData uri="http://schemas.openxmlformats.org/drawingml/2006/table">
            <a:tbl>
              <a:tblPr firstRow="1" bandRow="1">
                <a:tableStyleId>{21E4AEA4-8DFA-4A89-87EB-49C32662AFE0}</a:tableStyleId>
              </a:tblPr>
              <a:tblGrid>
                <a:gridCol w="4677697">
                  <a:extLst>
                    <a:ext uri="{9D8B030D-6E8A-4147-A177-3AD203B41FA5}">
                      <a16:colId xmlns:a16="http://schemas.microsoft.com/office/drawing/2014/main" val="3599725967"/>
                    </a:ext>
                  </a:extLst>
                </a:gridCol>
                <a:gridCol w="2332701">
                  <a:extLst>
                    <a:ext uri="{9D8B030D-6E8A-4147-A177-3AD203B41FA5}">
                      <a16:colId xmlns:a16="http://schemas.microsoft.com/office/drawing/2014/main" val="1777390449"/>
                    </a:ext>
                  </a:extLst>
                </a:gridCol>
                <a:gridCol w="3505199">
                  <a:extLst>
                    <a:ext uri="{9D8B030D-6E8A-4147-A177-3AD203B41FA5}">
                      <a16:colId xmlns:a16="http://schemas.microsoft.com/office/drawing/2014/main" val="2542728463"/>
                    </a:ext>
                  </a:extLst>
                </a:gridCol>
              </a:tblGrid>
              <a:tr h="370840">
                <a:tc>
                  <a:txBody>
                    <a:bodyPr/>
                    <a:lstStyle/>
                    <a:p>
                      <a:r>
                        <a:rPr lang="en-GB" sz="1800" dirty="0"/>
                        <a:t>Activity</a:t>
                      </a:r>
                    </a:p>
                  </a:txBody>
                  <a:tcPr/>
                </a:tc>
                <a:tc>
                  <a:txBody>
                    <a:bodyPr/>
                    <a:lstStyle/>
                    <a:p>
                      <a:r>
                        <a:rPr lang="en-GB" dirty="0"/>
                        <a:t>Date</a:t>
                      </a:r>
                    </a:p>
                  </a:txBody>
                  <a:tcPr/>
                </a:tc>
                <a:tc>
                  <a:txBody>
                    <a:bodyPr/>
                    <a:lstStyle/>
                    <a:p>
                      <a:r>
                        <a:rPr lang="en-GB" dirty="0"/>
                        <a:t>Comments</a:t>
                      </a:r>
                    </a:p>
                  </a:txBody>
                  <a:tcPr/>
                </a:tc>
                <a:extLst>
                  <a:ext uri="{0D108BD9-81ED-4DB2-BD59-A6C34878D82A}">
                    <a16:rowId xmlns:a16="http://schemas.microsoft.com/office/drawing/2014/main" val="1811846859"/>
                  </a:ext>
                </a:extLst>
              </a:tr>
              <a:tr h="370840">
                <a:tc>
                  <a:txBody>
                    <a:bodyPr/>
                    <a:lstStyle/>
                    <a:p>
                      <a:r>
                        <a:rPr lang="en-GB" sz="1200" dirty="0"/>
                        <a:t>Identify high-traffic billboard locations for advertising key health campaigns.</a:t>
                      </a:r>
                    </a:p>
                  </a:txBody>
                  <a:tcPr/>
                </a:tc>
                <a:tc>
                  <a:txBody>
                    <a:bodyPr/>
                    <a:lstStyle/>
                    <a:p>
                      <a:r>
                        <a:rPr lang="en-GB" sz="1200" dirty="0"/>
                        <a:t>Ongoing</a:t>
                      </a:r>
                    </a:p>
                  </a:txBody>
                  <a:tcPr/>
                </a:tc>
                <a:tc>
                  <a:txBody>
                    <a:bodyPr/>
                    <a:lstStyle/>
                    <a:p>
                      <a:endParaRPr lang="en-GB" sz="1200" dirty="0"/>
                    </a:p>
                  </a:txBody>
                  <a:tcPr/>
                </a:tc>
                <a:extLst>
                  <a:ext uri="{0D108BD9-81ED-4DB2-BD59-A6C34878D82A}">
                    <a16:rowId xmlns:a16="http://schemas.microsoft.com/office/drawing/2014/main" val="369310556"/>
                  </a:ext>
                </a:extLst>
              </a:tr>
              <a:tr h="370840">
                <a:tc>
                  <a:txBody>
                    <a:bodyPr/>
                    <a:lstStyle/>
                    <a:p>
                      <a:r>
                        <a:rPr lang="en-GB" sz="1200" dirty="0"/>
                        <a:t>Secure advertising spaces in local newspapers and magazines.</a:t>
                      </a:r>
                    </a:p>
                  </a:txBody>
                  <a:tcPr/>
                </a:tc>
                <a:tc>
                  <a:txBody>
                    <a:bodyPr/>
                    <a:lstStyle/>
                    <a:p>
                      <a:r>
                        <a:rPr lang="en-GB" sz="1200" dirty="0"/>
                        <a:t>Ongoing</a:t>
                      </a:r>
                    </a:p>
                  </a:txBody>
                  <a:tcPr/>
                </a:tc>
                <a:tc>
                  <a:txBody>
                    <a:bodyPr/>
                    <a:lstStyle/>
                    <a:p>
                      <a:endParaRPr lang="en-GB" sz="1200" dirty="0"/>
                    </a:p>
                  </a:txBody>
                  <a:tcPr/>
                </a:tc>
                <a:extLst>
                  <a:ext uri="{0D108BD9-81ED-4DB2-BD59-A6C34878D82A}">
                    <a16:rowId xmlns:a16="http://schemas.microsoft.com/office/drawing/2014/main" val="3032465716"/>
                  </a:ext>
                </a:extLst>
              </a:tr>
              <a:tr h="370840">
                <a:tc>
                  <a:txBody>
                    <a:bodyPr/>
                    <a:lstStyle/>
                    <a:p>
                      <a:r>
                        <a:rPr lang="en-GB" sz="1200" dirty="0"/>
                        <a:t>Collaborate with transport services to display ads on buses and shelters.</a:t>
                      </a:r>
                    </a:p>
                  </a:txBody>
                  <a:tcPr/>
                </a:tc>
                <a:tc>
                  <a:txBody>
                    <a:bodyPr/>
                    <a:lstStyle/>
                    <a:p>
                      <a:r>
                        <a:rPr lang="en-GB" sz="1200" dirty="0"/>
                        <a:t>Ongoing</a:t>
                      </a:r>
                    </a:p>
                  </a:txBody>
                  <a:tcPr/>
                </a:tc>
                <a:tc>
                  <a:txBody>
                    <a:bodyPr/>
                    <a:lstStyle/>
                    <a:p>
                      <a:endParaRPr lang="en-GB" sz="1200" dirty="0"/>
                    </a:p>
                  </a:txBody>
                  <a:tcPr/>
                </a:tc>
                <a:extLst>
                  <a:ext uri="{0D108BD9-81ED-4DB2-BD59-A6C34878D82A}">
                    <a16:rowId xmlns:a16="http://schemas.microsoft.com/office/drawing/2014/main" val="2131794190"/>
                  </a:ext>
                </a:extLst>
              </a:tr>
              <a:tr h="370840">
                <a:tc>
                  <a:txBody>
                    <a:bodyPr/>
                    <a:lstStyle/>
                    <a:p>
                      <a:r>
                        <a:rPr lang="en-GB" sz="1200" dirty="0"/>
                        <a:t>Explore opportunities for sponsorships on local radio stations.</a:t>
                      </a:r>
                    </a:p>
                  </a:txBody>
                  <a:tcPr/>
                </a:tc>
                <a:tc>
                  <a:txBody>
                    <a:bodyPr/>
                    <a:lstStyle/>
                    <a:p>
                      <a:r>
                        <a:rPr lang="en-GB" sz="1200" dirty="0"/>
                        <a:t>Ongoing</a:t>
                      </a:r>
                    </a:p>
                  </a:txBody>
                  <a:tcPr/>
                </a:tc>
                <a:tc>
                  <a:txBody>
                    <a:bodyPr/>
                    <a:lstStyle/>
                    <a:p>
                      <a:endParaRPr lang="en-GB" sz="1200" dirty="0"/>
                    </a:p>
                  </a:txBody>
                  <a:tcPr/>
                </a:tc>
                <a:extLst>
                  <a:ext uri="{0D108BD9-81ED-4DB2-BD59-A6C34878D82A}">
                    <a16:rowId xmlns:a16="http://schemas.microsoft.com/office/drawing/2014/main" val="2368157192"/>
                  </a:ext>
                </a:extLst>
              </a:tr>
            </a:tbl>
          </a:graphicData>
        </a:graphic>
      </p:graphicFrame>
      <p:sp>
        <p:nvSpPr>
          <p:cNvPr id="5" name="TextBox 4">
            <a:extLst>
              <a:ext uri="{FF2B5EF4-FFF2-40B4-BE49-F238E27FC236}">
                <a16:creationId xmlns:a16="http://schemas.microsoft.com/office/drawing/2014/main" id="{F4051604-548F-BEAE-3DF0-5AD820A1326D}"/>
              </a:ext>
            </a:extLst>
          </p:cNvPr>
          <p:cNvSpPr txBox="1"/>
          <p:nvPr/>
        </p:nvSpPr>
        <p:spPr>
          <a:xfrm>
            <a:off x="996695" y="1544860"/>
            <a:ext cx="8206299" cy="369332"/>
          </a:xfrm>
          <a:prstGeom prst="rect">
            <a:avLst/>
          </a:prstGeom>
          <a:noFill/>
        </p:spPr>
        <p:txBody>
          <a:bodyPr wrap="square" rtlCol="0">
            <a:spAutoFit/>
          </a:bodyPr>
          <a:lstStyle/>
          <a:p>
            <a:r>
              <a:rPr lang="en-GB" dirty="0"/>
              <a:t>Printed and offline marketing – Billboards and public advertising</a:t>
            </a:r>
          </a:p>
        </p:txBody>
      </p:sp>
      <p:pic>
        <p:nvPicPr>
          <p:cNvPr id="7" name="Picture 6">
            <a:extLst>
              <a:ext uri="{FF2B5EF4-FFF2-40B4-BE49-F238E27FC236}">
                <a16:creationId xmlns:a16="http://schemas.microsoft.com/office/drawing/2014/main" id="{46285773-70F7-67BE-28E8-9898FABC78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703" y="5998464"/>
            <a:ext cx="1727843" cy="212604"/>
          </a:xfrm>
          <a:prstGeom prst="rect">
            <a:avLst/>
          </a:prstGeom>
        </p:spPr>
      </p:pic>
    </p:spTree>
    <p:extLst>
      <p:ext uri="{BB962C8B-B14F-4D97-AF65-F5344CB8AC3E}">
        <p14:creationId xmlns:p14="http://schemas.microsoft.com/office/powerpoint/2010/main" val="41805254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C46073-6B5D-8ED0-79F0-0B31EF52BD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78801C2-9DB0-7FCF-585C-C9DF2A7B8727}"/>
              </a:ext>
            </a:extLst>
          </p:cNvPr>
          <p:cNvSpPr>
            <a:spLocks noGrp="1"/>
          </p:cNvSpPr>
          <p:nvPr>
            <p:ph type="title"/>
          </p:nvPr>
        </p:nvSpPr>
        <p:spPr/>
        <p:txBody>
          <a:bodyPr/>
          <a:lstStyle/>
          <a:p>
            <a:r>
              <a:rPr lang="en-GB" dirty="0"/>
              <a:t>Marketing and communications plan</a:t>
            </a:r>
          </a:p>
        </p:txBody>
      </p:sp>
      <p:graphicFrame>
        <p:nvGraphicFramePr>
          <p:cNvPr id="4" name="Content Placeholder 3">
            <a:extLst>
              <a:ext uri="{FF2B5EF4-FFF2-40B4-BE49-F238E27FC236}">
                <a16:creationId xmlns:a16="http://schemas.microsoft.com/office/drawing/2014/main" id="{0560AFA4-4B43-8574-8C33-5B103E74C2CE}"/>
              </a:ext>
            </a:extLst>
          </p:cNvPr>
          <p:cNvGraphicFramePr>
            <a:graphicFrameLocks noGrp="1"/>
          </p:cNvGraphicFramePr>
          <p:nvPr>
            <p:ph idx="1"/>
            <p:extLst>
              <p:ext uri="{D42A27DB-BD31-4B8C-83A1-F6EECF244321}">
                <p14:modId xmlns:p14="http://schemas.microsoft.com/office/powerpoint/2010/main" val="3423582329"/>
              </p:ext>
            </p:extLst>
          </p:nvPr>
        </p:nvGraphicFramePr>
        <p:xfrm>
          <a:off x="838200" y="2128743"/>
          <a:ext cx="10515597" cy="1742440"/>
        </p:xfrm>
        <a:graphic>
          <a:graphicData uri="http://schemas.openxmlformats.org/drawingml/2006/table">
            <a:tbl>
              <a:tblPr firstRow="1" bandRow="1">
                <a:tableStyleId>{21E4AEA4-8DFA-4A89-87EB-49C32662AFE0}</a:tableStyleId>
              </a:tblPr>
              <a:tblGrid>
                <a:gridCol w="4677697">
                  <a:extLst>
                    <a:ext uri="{9D8B030D-6E8A-4147-A177-3AD203B41FA5}">
                      <a16:colId xmlns:a16="http://schemas.microsoft.com/office/drawing/2014/main" val="3599725967"/>
                    </a:ext>
                  </a:extLst>
                </a:gridCol>
                <a:gridCol w="2332701">
                  <a:extLst>
                    <a:ext uri="{9D8B030D-6E8A-4147-A177-3AD203B41FA5}">
                      <a16:colId xmlns:a16="http://schemas.microsoft.com/office/drawing/2014/main" val="1777390449"/>
                    </a:ext>
                  </a:extLst>
                </a:gridCol>
                <a:gridCol w="3505199">
                  <a:extLst>
                    <a:ext uri="{9D8B030D-6E8A-4147-A177-3AD203B41FA5}">
                      <a16:colId xmlns:a16="http://schemas.microsoft.com/office/drawing/2014/main" val="2542728463"/>
                    </a:ext>
                  </a:extLst>
                </a:gridCol>
              </a:tblGrid>
              <a:tr h="370840">
                <a:tc>
                  <a:txBody>
                    <a:bodyPr/>
                    <a:lstStyle/>
                    <a:p>
                      <a:r>
                        <a:rPr lang="en-GB" sz="1800" dirty="0"/>
                        <a:t>Activity</a:t>
                      </a:r>
                    </a:p>
                  </a:txBody>
                  <a:tcPr/>
                </a:tc>
                <a:tc>
                  <a:txBody>
                    <a:bodyPr/>
                    <a:lstStyle/>
                    <a:p>
                      <a:r>
                        <a:rPr lang="en-GB" dirty="0"/>
                        <a:t>Date</a:t>
                      </a:r>
                    </a:p>
                  </a:txBody>
                  <a:tcPr/>
                </a:tc>
                <a:tc>
                  <a:txBody>
                    <a:bodyPr/>
                    <a:lstStyle/>
                    <a:p>
                      <a:r>
                        <a:rPr lang="en-GB" dirty="0"/>
                        <a:t>Comments</a:t>
                      </a:r>
                    </a:p>
                  </a:txBody>
                  <a:tcPr/>
                </a:tc>
                <a:extLst>
                  <a:ext uri="{0D108BD9-81ED-4DB2-BD59-A6C34878D82A}">
                    <a16:rowId xmlns:a16="http://schemas.microsoft.com/office/drawing/2014/main" val="1811846859"/>
                  </a:ext>
                </a:extLst>
              </a:tr>
              <a:tr h="370840">
                <a:tc>
                  <a:txBody>
                    <a:bodyPr/>
                    <a:lstStyle/>
                    <a:p>
                      <a:r>
                        <a:rPr lang="en-GB" sz="1200" dirty="0"/>
                        <a:t>Track the number of materials distributed and identify the most effective locations.</a:t>
                      </a:r>
                    </a:p>
                  </a:txBody>
                  <a:tcPr/>
                </a:tc>
                <a:tc>
                  <a:txBody>
                    <a:bodyPr/>
                    <a:lstStyle/>
                    <a:p>
                      <a:r>
                        <a:rPr lang="en-GB" sz="1200" dirty="0"/>
                        <a:t>Ongoing</a:t>
                      </a:r>
                    </a:p>
                  </a:txBody>
                  <a:tcPr/>
                </a:tc>
                <a:tc>
                  <a:txBody>
                    <a:bodyPr/>
                    <a:lstStyle/>
                    <a:p>
                      <a:endParaRPr lang="en-GB" sz="1200" dirty="0"/>
                    </a:p>
                  </a:txBody>
                  <a:tcPr/>
                </a:tc>
                <a:extLst>
                  <a:ext uri="{0D108BD9-81ED-4DB2-BD59-A6C34878D82A}">
                    <a16:rowId xmlns:a16="http://schemas.microsoft.com/office/drawing/2014/main" val="369310556"/>
                  </a:ext>
                </a:extLst>
              </a:tr>
              <a:tr h="370840">
                <a:tc>
                  <a:txBody>
                    <a:bodyPr/>
                    <a:lstStyle/>
                    <a:p>
                      <a:r>
                        <a:rPr lang="en-GB" sz="1200" dirty="0"/>
                        <a:t>Collect feedback from community members on the usefulness of printed resources.</a:t>
                      </a:r>
                    </a:p>
                  </a:txBody>
                  <a:tcPr/>
                </a:tc>
                <a:tc>
                  <a:txBody>
                    <a:bodyPr/>
                    <a:lstStyle/>
                    <a:p>
                      <a:r>
                        <a:rPr lang="en-GB" sz="1200" dirty="0"/>
                        <a:t>Ongoing</a:t>
                      </a:r>
                    </a:p>
                  </a:txBody>
                  <a:tcPr/>
                </a:tc>
                <a:tc>
                  <a:txBody>
                    <a:bodyPr/>
                    <a:lstStyle/>
                    <a:p>
                      <a:endParaRPr lang="en-GB" sz="1200" dirty="0"/>
                    </a:p>
                  </a:txBody>
                  <a:tcPr/>
                </a:tc>
                <a:extLst>
                  <a:ext uri="{0D108BD9-81ED-4DB2-BD59-A6C34878D82A}">
                    <a16:rowId xmlns:a16="http://schemas.microsoft.com/office/drawing/2014/main" val="3032465716"/>
                  </a:ext>
                </a:extLst>
              </a:tr>
              <a:tr h="370840">
                <a:tc>
                  <a:txBody>
                    <a:bodyPr/>
                    <a:lstStyle/>
                    <a:p>
                      <a:r>
                        <a:rPr lang="en-GB" sz="1200" dirty="0"/>
                        <a:t>Adjust print strategies based on community feedback and service engagement data.</a:t>
                      </a:r>
                    </a:p>
                  </a:txBody>
                  <a:tcPr/>
                </a:tc>
                <a:tc>
                  <a:txBody>
                    <a:bodyPr/>
                    <a:lstStyle/>
                    <a:p>
                      <a:r>
                        <a:rPr lang="en-GB" sz="1200" dirty="0"/>
                        <a:t>Ongoing</a:t>
                      </a:r>
                    </a:p>
                  </a:txBody>
                  <a:tcPr/>
                </a:tc>
                <a:tc>
                  <a:txBody>
                    <a:bodyPr/>
                    <a:lstStyle/>
                    <a:p>
                      <a:endParaRPr lang="en-GB" sz="1200" dirty="0"/>
                    </a:p>
                  </a:txBody>
                  <a:tcPr/>
                </a:tc>
                <a:extLst>
                  <a:ext uri="{0D108BD9-81ED-4DB2-BD59-A6C34878D82A}">
                    <a16:rowId xmlns:a16="http://schemas.microsoft.com/office/drawing/2014/main" val="2131794190"/>
                  </a:ext>
                </a:extLst>
              </a:tr>
            </a:tbl>
          </a:graphicData>
        </a:graphic>
      </p:graphicFrame>
      <p:sp>
        <p:nvSpPr>
          <p:cNvPr id="5" name="TextBox 4">
            <a:extLst>
              <a:ext uri="{FF2B5EF4-FFF2-40B4-BE49-F238E27FC236}">
                <a16:creationId xmlns:a16="http://schemas.microsoft.com/office/drawing/2014/main" id="{9DF5C583-F770-FE27-12F6-8A4C1978C259}"/>
              </a:ext>
            </a:extLst>
          </p:cNvPr>
          <p:cNvSpPr txBox="1"/>
          <p:nvPr/>
        </p:nvSpPr>
        <p:spPr>
          <a:xfrm>
            <a:off x="996695" y="1544860"/>
            <a:ext cx="8206299" cy="369332"/>
          </a:xfrm>
          <a:prstGeom prst="rect">
            <a:avLst/>
          </a:prstGeom>
          <a:noFill/>
        </p:spPr>
        <p:txBody>
          <a:bodyPr wrap="square" rtlCol="0">
            <a:spAutoFit/>
          </a:bodyPr>
          <a:lstStyle/>
          <a:p>
            <a:r>
              <a:rPr lang="en-GB" dirty="0"/>
              <a:t>Printed and offline marketing – Measurement and evaluation</a:t>
            </a:r>
          </a:p>
        </p:txBody>
      </p:sp>
      <p:pic>
        <p:nvPicPr>
          <p:cNvPr id="7" name="Picture 6">
            <a:extLst>
              <a:ext uri="{FF2B5EF4-FFF2-40B4-BE49-F238E27FC236}">
                <a16:creationId xmlns:a16="http://schemas.microsoft.com/office/drawing/2014/main" id="{0739C856-E3AB-6DFD-A00C-F089798EF7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703" y="5998464"/>
            <a:ext cx="1727843" cy="212604"/>
          </a:xfrm>
          <a:prstGeom prst="rect">
            <a:avLst/>
          </a:prstGeom>
        </p:spPr>
      </p:pic>
    </p:spTree>
    <p:extLst>
      <p:ext uri="{BB962C8B-B14F-4D97-AF65-F5344CB8AC3E}">
        <p14:creationId xmlns:p14="http://schemas.microsoft.com/office/powerpoint/2010/main" val="23726915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2BFF06-A53F-6174-B9A6-E054EE20AA7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25BE330-91AA-6676-E90F-0072E56C5BDD}"/>
              </a:ext>
            </a:extLst>
          </p:cNvPr>
          <p:cNvSpPr>
            <a:spLocks noGrp="1"/>
          </p:cNvSpPr>
          <p:nvPr>
            <p:ph type="title"/>
          </p:nvPr>
        </p:nvSpPr>
        <p:spPr/>
        <p:txBody>
          <a:bodyPr/>
          <a:lstStyle/>
          <a:p>
            <a:r>
              <a:rPr lang="en-GB" dirty="0"/>
              <a:t>Marketing and communications plan</a:t>
            </a:r>
          </a:p>
        </p:txBody>
      </p:sp>
      <p:graphicFrame>
        <p:nvGraphicFramePr>
          <p:cNvPr id="4" name="Content Placeholder 3">
            <a:extLst>
              <a:ext uri="{FF2B5EF4-FFF2-40B4-BE49-F238E27FC236}">
                <a16:creationId xmlns:a16="http://schemas.microsoft.com/office/drawing/2014/main" id="{CF90F263-5E85-5F82-AD2E-15657384CECC}"/>
              </a:ext>
            </a:extLst>
          </p:cNvPr>
          <p:cNvGraphicFramePr>
            <a:graphicFrameLocks noGrp="1"/>
          </p:cNvGraphicFramePr>
          <p:nvPr>
            <p:ph idx="1"/>
            <p:extLst>
              <p:ext uri="{D42A27DB-BD31-4B8C-83A1-F6EECF244321}">
                <p14:modId xmlns:p14="http://schemas.microsoft.com/office/powerpoint/2010/main" val="1167200728"/>
              </p:ext>
            </p:extLst>
          </p:nvPr>
        </p:nvGraphicFramePr>
        <p:xfrm>
          <a:off x="838200" y="2128743"/>
          <a:ext cx="10515597" cy="2484120"/>
        </p:xfrm>
        <a:graphic>
          <a:graphicData uri="http://schemas.openxmlformats.org/drawingml/2006/table">
            <a:tbl>
              <a:tblPr firstRow="1" bandRow="1">
                <a:tableStyleId>{5C22544A-7EE6-4342-B048-85BDC9FD1C3A}</a:tableStyleId>
              </a:tblPr>
              <a:tblGrid>
                <a:gridCol w="4677697">
                  <a:extLst>
                    <a:ext uri="{9D8B030D-6E8A-4147-A177-3AD203B41FA5}">
                      <a16:colId xmlns:a16="http://schemas.microsoft.com/office/drawing/2014/main" val="3599725967"/>
                    </a:ext>
                  </a:extLst>
                </a:gridCol>
                <a:gridCol w="2332701">
                  <a:extLst>
                    <a:ext uri="{9D8B030D-6E8A-4147-A177-3AD203B41FA5}">
                      <a16:colId xmlns:a16="http://schemas.microsoft.com/office/drawing/2014/main" val="1777390449"/>
                    </a:ext>
                  </a:extLst>
                </a:gridCol>
                <a:gridCol w="3505199">
                  <a:extLst>
                    <a:ext uri="{9D8B030D-6E8A-4147-A177-3AD203B41FA5}">
                      <a16:colId xmlns:a16="http://schemas.microsoft.com/office/drawing/2014/main" val="2542728463"/>
                    </a:ext>
                  </a:extLst>
                </a:gridCol>
              </a:tblGrid>
              <a:tr h="370840">
                <a:tc>
                  <a:txBody>
                    <a:bodyPr/>
                    <a:lstStyle/>
                    <a:p>
                      <a:r>
                        <a:rPr lang="en-GB" sz="1800" dirty="0"/>
                        <a:t>Activity</a:t>
                      </a:r>
                    </a:p>
                  </a:txBody>
                  <a:tcPr/>
                </a:tc>
                <a:tc>
                  <a:txBody>
                    <a:bodyPr/>
                    <a:lstStyle/>
                    <a:p>
                      <a:r>
                        <a:rPr lang="en-GB" dirty="0"/>
                        <a:t>Date</a:t>
                      </a:r>
                    </a:p>
                  </a:txBody>
                  <a:tcPr/>
                </a:tc>
                <a:tc>
                  <a:txBody>
                    <a:bodyPr/>
                    <a:lstStyle/>
                    <a:p>
                      <a:r>
                        <a:rPr lang="en-GB" dirty="0"/>
                        <a:t>Comments</a:t>
                      </a:r>
                    </a:p>
                  </a:txBody>
                  <a:tcPr/>
                </a:tc>
                <a:extLst>
                  <a:ext uri="{0D108BD9-81ED-4DB2-BD59-A6C34878D82A}">
                    <a16:rowId xmlns:a16="http://schemas.microsoft.com/office/drawing/2014/main" val="1811846859"/>
                  </a:ext>
                </a:extLst>
              </a:tr>
              <a:tr h="370840">
                <a:tc>
                  <a:txBody>
                    <a:bodyPr/>
                    <a:lstStyle/>
                    <a:p>
                      <a:r>
                        <a:rPr lang="en-GB" sz="1200" dirty="0"/>
                        <a:t>Organise four pop-up health clinic community events per year in different locations across </a:t>
                      </a:r>
                      <a:r>
                        <a:rPr lang="en-GB" sz="1200" b="1" dirty="0">
                          <a:solidFill>
                            <a:schemeClr val="tx1"/>
                          </a:solidFill>
                        </a:rPr>
                        <a:t>XXXX</a:t>
                      </a:r>
                      <a:r>
                        <a:rPr lang="en-GB" sz="1200" dirty="0"/>
                        <a:t> (in addition to regular clinics).</a:t>
                      </a:r>
                    </a:p>
                  </a:txBody>
                  <a:tcPr/>
                </a:tc>
                <a:tc>
                  <a:txBody>
                    <a:bodyPr/>
                    <a:lstStyle/>
                    <a:p>
                      <a:r>
                        <a:rPr lang="en-GB" sz="1200" dirty="0"/>
                        <a:t>Ongoing</a:t>
                      </a:r>
                    </a:p>
                  </a:txBody>
                  <a:tcPr/>
                </a:tc>
                <a:tc>
                  <a:txBody>
                    <a:bodyPr/>
                    <a:lstStyle/>
                    <a:p>
                      <a:endParaRPr lang="en-GB" sz="1200" dirty="0"/>
                    </a:p>
                  </a:txBody>
                  <a:tcPr/>
                </a:tc>
                <a:extLst>
                  <a:ext uri="{0D108BD9-81ED-4DB2-BD59-A6C34878D82A}">
                    <a16:rowId xmlns:a16="http://schemas.microsoft.com/office/drawing/2014/main" val="369310556"/>
                  </a:ext>
                </a:extLst>
              </a:tr>
              <a:tr h="370840">
                <a:tc>
                  <a:txBody>
                    <a:bodyPr/>
                    <a:lstStyle/>
                    <a:p>
                      <a:r>
                        <a:rPr lang="en-GB" sz="1200" dirty="0"/>
                        <a:t>Offer free screenings (blood pressure, BMI, diabetes, cholesterol checks).</a:t>
                      </a:r>
                    </a:p>
                  </a:txBody>
                  <a:tcPr/>
                </a:tc>
                <a:tc>
                  <a:txBody>
                    <a:bodyPr/>
                    <a:lstStyle/>
                    <a:p>
                      <a:r>
                        <a:rPr lang="en-GB" sz="1200" dirty="0"/>
                        <a:t>Ongoing</a:t>
                      </a:r>
                    </a:p>
                  </a:txBody>
                  <a:tcPr/>
                </a:tc>
                <a:tc>
                  <a:txBody>
                    <a:bodyPr/>
                    <a:lstStyle/>
                    <a:p>
                      <a:endParaRPr lang="en-GB" sz="1200" dirty="0"/>
                    </a:p>
                  </a:txBody>
                  <a:tcPr/>
                </a:tc>
                <a:extLst>
                  <a:ext uri="{0D108BD9-81ED-4DB2-BD59-A6C34878D82A}">
                    <a16:rowId xmlns:a16="http://schemas.microsoft.com/office/drawing/2014/main" val="3032465716"/>
                  </a:ext>
                </a:extLst>
              </a:tr>
              <a:tr h="370840">
                <a:tc>
                  <a:txBody>
                    <a:bodyPr/>
                    <a:lstStyle/>
                    <a:p>
                      <a:r>
                        <a:rPr lang="en-GB" sz="1200" dirty="0"/>
                        <a:t>Have on-site health advisors available for one-on-one consultations.</a:t>
                      </a:r>
                    </a:p>
                  </a:txBody>
                  <a:tcPr/>
                </a:tc>
                <a:tc>
                  <a:txBody>
                    <a:bodyPr/>
                    <a:lstStyle/>
                    <a:p>
                      <a:r>
                        <a:rPr lang="en-GB" sz="1200" dirty="0"/>
                        <a:t>Ongoing</a:t>
                      </a:r>
                    </a:p>
                  </a:txBody>
                  <a:tcPr/>
                </a:tc>
                <a:tc>
                  <a:txBody>
                    <a:bodyPr/>
                    <a:lstStyle/>
                    <a:p>
                      <a:endParaRPr lang="en-GB" sz="1200" dirty="0"/>
                    </a:p>
                  </a:txBody>
                  <a:tcPr/>
                </a:tc>
                <a:extLst>
                  <a:ext uri="{0D108BD9-81ED-4DB2-BD59-A6C34878D82A}">
                    <a16:rowId xmlns:a16="http://schemas.microsoft.com/office/drawing/2014/main" val="213179419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Provide sign-ups for </a:t>
                      </a:r>
                      <a:r>
                        <a:rPr lang="en-GB" sz="1200" b="1" dirty="0">
                          <a:solidFill>
                            <a:schemeClr val="tx1"/>
                          </a:solidFill>
                        </a:rPr>
                        <a:t>XXXX</a:t>
                      </a:r>
                      <a:r>
                        <a:rPr lang="en-GB" sz="1200" dirty="0"/>
                        <a:t> programmes and follow-up support services.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Ongoing</a:t>
                      </a:r>
                    </a:p>
                  </a:txBody>
                  <a:tcPr/>
                </a:tc>
                <a:tc>
                  <a:txBody>
                    <a:bodyPr/>
                    <a:lstStyle/>
                    <a:p>
                      <a:endParaRPr lang="en-GB" sz="1200" dirty="0"/>
                    </a:p>
                  </a:txBody>
                  <a:tcPr/>
                </a:tc>
                <a:extLst>
                  <a:ext uri="{0D108BD9-81ED-4DB2-BD59-A6C34878D82A}">
                    <a16:rowId xmlns:a16="http://schemas.microsoft.com/office/drawing/2014/main" val="3856012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Promote clinics in advance through social media, local press, and printed materials.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Ongoing</a:t>
                      </a:r>
                    </a:p>
                  </a:txBody>
                  <a:tcPr/>
                </a:tc>
                <a:tc>
                  <a:txBody>
                    <a:bodyPr/>
                    <a:lstStyle/>
                    <a:p>
                      <a:endParaRPr lang="en-GB" sz="1200" dirty="0"/>
                    </a:p>
                  </a:txBody>
                  <a:tcPr/>
                </a:tc>
                <a:extLst>
                  <a:ext uri="{0D108BD9-81ED-4DB2-BD59-A6C34878D82A}">
                    <a16:rowId xmlns:a16="http://schemas.microsoft.com/office/drawing/2014/main" val="1726452630"/>
                  </a:ext>
                </a:extLst>
              </a:tr>
            </a:tbl>
          </a:graphicData>
        </a:graphic>
      </p:graphicFrame>
      <p:sp>
        <p:nvSpPr>
          <p:cNvPr id="5" name="TextBox 4">
            <a:extLst>
              <a:ext uri="{FF2B5EF4-FFF2-40B4-BE49-F238E27FC236}">
                <a16:creationId xmlns:a16="http://schemas.microsoft.com/office/drawing/2014/main" id="{F2BB279B-01E8-1B60-4133-7A04EF600B66}"/>
              </a:ext>
            </a:extLst>
          </p:cNvPr>
          <p:cNvSpPr txBox="1"/>
          <p:nvPr/>
        </p:nvSpPr>
        <p:spPr>
          <a:xfrm>
            <a:off x="996695" y="1544860"/>
            <a:ext cx="8206299" cy="369332"/>
          </a:xfrm>
          <a:prstGeom prst="rect">
            <a:avLst/>
          </a:prstGeom>
          <a:noFill/>
        </p:spPr>
        <p:txBody>
          <a:bodyPr wrap="square" rtlCol="0">
            <a:spAutoFit/>
          </a:bodyPr>
          <a:lstStyle/>
          <a:p>
            <a:r>
              <a:rPr lang="en-GB" dirty="0"/>
              <a:t>Events and outreach activities – Quarterly free health clinics</a:t>
            </a:r>
          </a:p>
        </p:txBody>
      </p:sp>
      <p:pic>
        <p:nvPicPr>
          <p:cNvPr id="7" name="Picture 6">
            <a:extLst>
              <a:ext uri="{FF2B5EF4-FFF2-40B4-BE49-F238E27FC236}">
                <a16:creationId xmlns:a16="http://schemas.microsoft.com/office/drawing/2014/main" id="{C15D0D65-B9DD-3E1B-3523-4A59BBBF6C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703" y="5998464"/>
            <a:ext cx="1727843" cy="212604"/>
          </a:xfrm>
          <a:prstGeom prst="rect">
            <a:avLst/>
          </a:prstGeom>
        </p:spPr>
      </p:pic>
    </p:spTree>
    <p:extLst>
      <p:ext uri="{BB962C8B-B14F-4D97-AF65-F5344CB8AC3E}">
        <p14:creationId xmlns:p14="http://schemas.microsoft.com/office/powerpoint/2010/main" val="2624044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D9D36D6-2AC5-46A1-A849-4C82D5264A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7" name="Table 6">
            <a:extLst>
              <a:ext uri="{FF2B5EF4-FFF2-40B4-BE49-F238E27FC236}">
                <a16:creationId xmlns:a16="http://schemas.microsoft.com/office/drawing/2014/main" id="{752D4D62-219D-4C0A-B8F5-52B6DBF3393E}"/>
              </a:ext>
            </a:extLst>
          </p:cNvPr>
          <p:cNvGraphicFramePr>
            <a:graphicFrameLocks noGrp="1"/>
          </p:cNvGraphicFramePr>
          <p:nvPr>
            <p:extLst>
              <p:ext uri="{D42A27DB-BD31-4B8C-83A1-F6EECF244321}">
                <p14:modId xmlns:p14="http://schemas.microsoft.com/office/powerpoint/2010/main" val="2625088520"/>
              </p:ext>
            </p:extLst>
          </p:nvPr>
        </p:nvGraphicFramePr>
        <p:xfrm>
          <a:off x="453653" y="533975"/>
          <a:ext cx="11100060" cy="1346400"/>
        </p:xfrm>
        <a:graphic>
          <a:graphicData uri="http://schemas.openxmlformats.org/drawingml/2006/table">
            <a:tbl>
              <a:tblPr firstRow="1" bandRow="1">
                <a:tableStyleId>{E8034E78-7F5D-4C2E-B375-FC64B27BC917}</a:tableStyleId>
              </a:tblPr>
              <a:tblGrid>
                <a:gridCol w="11100060">
                  <a:extLst>
                    <a:ext uri="{9D8B030D-6E8A-4147-A177-3AD203B41FA5}">
                      <a16:colId xmlns:a16="http://schemas.microsoft.com/office/drawing/2014/main" val="291339157"/>
                    </a:ext>
                  </a:extLst>
                </a:gridCol>
              </a:tblGrid>
              <a:tr h="327064">
                <a:tc>
                  <a:txBody>
                    <a:bodyPr/>
                    <a:lstStyle/>
                    <a:p>
                      <a:r>
                        <a:rPr lang="en-GB" sz="2400" dirty="0">
                          <a:solidFill>
                            <a:schemeClr val="tx1"/>
                          </a:solidFill>
                        </a:rPr>
                        <a:t>5. Audience Strategy</a:t>
                      </a:r>
                    </a:p>
                  </a:txBody>
                  <a:tcPr marL="0" marR="0" marT="36000" marB="180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rgbClr val="92D05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1470041"/>
                  </a:ext>
                </a:extLst>
              </a:tr>
              <a:tr h="4298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i="0" u="none" strike="noStrike" kern="1200" baseline="0" dirty="0">
                        <a:solidFill>
                          <a:schemeClr val="tx1"/>
                        </a:solidFill>
                        <a:latin typeface="+mn-lt"/>
                        <a:ea typeface="+mn-ea"/>
                        <a:cs typeface="+mn-cs"/>
                      </a:endParaRPr>
                    </a:p>
                  </a:txBody>
                  <a:tcPr marL="0" marR="0" marT="180000" marB="3600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92D050"/>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31382379"/>
                  </a:ext>
                </a:extLst>
              </a:tr>
            </a:tbl>
          </a:graphicData>
        </a:graphic>
      </p:graphicFrame>
      <p:graphicFrame>
        <p:nvGraphicFramePr>
          <p:cNvPr id="6" name="Table 7">
            <a:extLst>
              <a:ext uri="{FF2B5EF4-FFF2-40B4-BE49-F238E27FC236}">
                <a16:creationId xmlns:a16="http://schemas.microsoft.com/office/drawing/2014/main" id="{CD15E21F-D03C-40A0-9CD0-F117957372A6}"/>
              </a:ext>
            </a:extLst>
          </p:cNvPr>
          <p:cNvGraphicFramePr>
            <a:graphicFrameLocks noGrp="1"/>
          </p:cNvGraphicFramePr>
          <p:nvPr>
            <p:extLst>
              <p:ext uri="{D42A27DB-BD31-4B8C-83A1-F6EECF244321}">
                <p14:modId xmlns:p14="http://schemas.microsoft.com/office/powerpoint/2010/main" val="4268844394"/>
              </p:ext>
            </p:extLst>
          </p:nvPr>
        </p:nvGraphicFramePr>
        <p:xfrm>
          <a:off x="453653" y="1271536"/>
          <a:ext cx="11100060" cy="2898847"/>
        </p:xfrm>
        <a:graphic>
          <a:graphicData uri="http://schemas.openxmlformats.org/drawingml/2006/table">
            <a:tbl>
              <a:tblPr firstRow="1" bandRow="1">
                <a:tableStyleId>{5C22544A-7EE6-4342-B048-85BDC9FD1C3A}</a:tableStyleId>
              </a:tblPr>
              <a:tblGrid>
                <a:gridCol w="3700020">
                  <a:extLst>
                    <a:ext uri="{9D8B030D-6E8A-4147-A177-3AD203B41FA5}">
                      <a16:colId xmlns:a16="http://schemas.microsoft.com/office/drawing/2014/main" val="3342327378"/>
                    </a:ext>
                  </a:extLst>
                </a:gridCol>
                <a:gridCol w="1850010">
                  <a:extLst>
                    <a:ext uri="{9D8B030D-6E8A-4147-A177-3AD203B41FA5}">
                      <a16:colId xmlns:a16="http://schemas.microsoft.com/office/drawing/2014/main" val="3783837098"/>
                    </a:ext>
                  </a:extLst>
                </a:gridCol>
                <a:gridCol w="1850010">
                  <a:extLst>
                    <a:ext uri="{9D8B030D-6E8A-4147-A177-3AD203B41FA5}">
                      <a16:colId xmlns:a16="http://schemas.microsoft.com/office/drawing/2014/main" val="528188228"/>
                    </a:ext>
                  </a:extLst>
                </a:gridCol>
                <a:gridCol w="3700020">
                  <a:extLst>
                    <a:ext uri="{9D8B030D-6E8A-4147-A177-3AD203B41FA5}">
                      <a16:colId xmlns:a16="http://schemas.microsoft.com/office/drawing/2014/main" val="3885000868"/>
                    </a:ext>
                  </a:extLst>
                </a:gridCol>
              </a:tblGrid>
              <a:tr h="223731">
                <a:tc gridSpan="4">
                  <a:txBody>
                    <a:bodyPr/>
                    <a:lstStyle/>
                    <a:p>
                      <a:r>
                        <a:rPr lang="en-GB" sz="1600" dirty="0">
                          <a:solidFill>
                            <a:schemeClr val="tx1"/>
                          </a:solidFill>
                        </a:rPr>
                        <a:t>Target Audiences </a:t>
                      </a:r>
                    </a:p>
                  </a:txBody>
                  <a:tcPr>
                    <a:solidFill>
                      <a:srgbClr val="BED000"/>
                    </a:solidFill>
                  </a:tcPr>
                </a:tc>
                <a:tc hMerge="1">
                  <a:txBody>
                    <a:bodyPr/>
                    <a:lstStyle/>
                    <a:p>
                      <a:endParaRPr lang="en-GB" sz="1200" dirty="0"/>
                    </a:p>
                  </a:txBody>
                  <a:tcPr>
                    <a:solidFill>
                      <a:srgbClr val="BED000"/>
                    </a:solidFill>
                  </a:tcPr>
                </a:tc>
                <a:tc hMerge="1">
                  <a:txBody>
                    <a:bodyPr/>
                    <a:lstStyle/>
                    <a:p>
                      <a:endParaRPr lang="en-GB"/>
                    </a:p>
                  </a:txBody>
                  <a:tcPr/>
                </a:tc>
                <a:tc hMerge="1">
                  <a:txBody>
                    <a:bodyPr/>
                    <a:lstStyle/>
                    <a:p>
                      <a:endParaRPr lang="en-GB" sz="1200" dirty="0"/>
                    </a:p>
                  </a:txBody>
                  <a:tcPr>
                    <a:solidFill>
                      <a:srgbClr val="BED000"/>
                    </a:solidFill>
                  </a:tcPr>
                </a:tc>
                <a:extLst>
                  <a:ext uri="{0D108BD9-81ED-4DB2-BD59-A6C34878D82A}">
                    <a16:rowId xmlns:a16="http://schemas.microsoft.com/office/drawing/2014/main" val="1759060257"/>
                  </a:ext>
                </a:extLst>
              </a:tr>
              <a:tr h="584497">
                <a:tc>
                  <a:txBody>
                    <a:bodyPr/>
                    <a:lstStyle/>
                    <a:p>
                      <a:r>
                        <a:rPr lang="en-GB" sz="1200" b="1" dirty="0">
                          <a:solidFill>
                            <a:schemeClr val="bg1"/>
                          </a:solidFill>
                        </a:rPr>
                        <a:t>Professional stakeholders</a:t>
                      </a:r>
                    </a:p>
                  </a:txBody>
                  <a:tcPr>
                    <a:solidFill>
                      <a:srgbClr val="002060"/>
                    </a:solidFill>
                  </a:tcPr>
                </a:tc>
                <a:tc gridSpan="2">
                  <a:txBody>
                    <a:bodyPr/>
                    <a:lstStyle/>
                    <a:p>
                      <a:pPr marL="171450" indent="-171450">
                        <a:buFont typeface="Arial" panose="020B0604020202020204" pitchFamily="34" charset="0"/>
                        <a:buChar char="•"/>
                      </a:pPr>
                      <a:r>
                        <a:rPr lang="en-GB" sz="1200" dirty="0">
                          <a:solidFill>
                            <a:schemeClr val="tx1"/>
                          </a:solidFill>
                        </a:rPr>
                        <a:t>Primary Care Networks: GPs, health care assistants, health check route, practice nurses, receptionists</a:t>
                      </a:r>
                    </a:p>
                    <a:p>
                      <a:pPr marL="171450" indent="-171450">
                        <a:buFont typeface="Arial" panose="020B0604020202020204" pitchFamily="34" charset="0"/>
                        <a:buChar char="•"/>
                      </a:pPr>
                      <a:r>
                        <a:rPr lang="en-GB" sz="1200" dirty="0">
                          <a:solidFill>
                            <a:schemeClr val="tx1"/>
                          </a:solidFill>
                        </a:rPr>
                        <a:t>NHS Trust(s): Acute, Community, Mental Health, Substance misuse, maternity</a:t>
                      </a:r>
                    </a:p>
                  </a:txBody>
                  <a:tcPr/>
                </a:tc>
                <a:tc hMerge="1">
                  <a:txBody>
                    <a:bodyPr/>
                    <a:lstStyle/>
                    <a:p>
                      <a:endParaRPr lang="en-GB"/>
                    </a:p>
                  </a:txBody>
                  <a:tcPr/>
                </a:tc>
                <a:tc>
                  <a:txBody>
                    <a:bodyPr/>
                    <a:lstStyle/>
                    <a:p>
                      <a:pPr marL="171450" lvl="0" indent="-171450">
                        <a:buFont typeface="Arial" panose="020B0604020202020204" pitchFamily="34" charset="0"/>
                        <a:buChar char="•"/>
                        <a:defRPr sz="1800" b="0" i="0" u="none" strike="noStrike" kern="0" cap="none" spc="0" baseline="0">
                          <a:solidFill>
                            <a:srgbClr val="000000"/>
                          </a:solidFill>
                          <a:uFillTx/>
                        </a:defRPr>
                      </a:pPr>
                      <a:r>
                        <a:rPr lang="en-GB" sz="1200" dirty="0">
                          <a:solidFill>
                            <a:schemeClr val="tx1"/>
                          </a:solidFill>
                        </a:rPr>
                        <a:t>Clinical Commissioning Group/ Integrated Care Board</a:t>
                      </a:r>
                    </a:p>
                    <a:p>
                      <a:pPr marL="171450" lvl="0" indent="-171450">
                        <a:buFont typeface="Arial" panose="020B0604020202020204" pitchFamily="34" charset="0"/>
                        <a:buChar char="•"/>
                        <a:defRPr sz="1800" b="0" i="0" u="none" strike="noStrike" kern="0" cap="none" spc="0" baseline="0">
                          <a:solidFill>
                            <a:srgbClr val="000000"/>
                          </a:solidFill>
                          <a:uFillTx/>
                        </a:defRPr>
                      </a:pPr>
                      <a:r>
                        <a:rPr lang="en-GB" sz="1200" dirty="0">
                          <a:solidFill>
                            <a:schemeClr val="tx1"/>
                          </a:solidFill>
                        </a:rPr>
                        <a:t>Community Pharmacies</a:t>
                      </a:r>
                    </a:p>
                    <a:p>
                      <a:pPr marL="171450" lvl="0" indent="-171450">
                        <a:buFont typeface="Arial" panose="020B0604020202020204" pitchFamily="34" charset="0"/>
                        <a:buChar char="•"/>
                        <a:defRPr sz="1800" b="0" i="0" u="none" strike="noStrike" kern="0" cap="none" spc="0" baseline="0">
                          <a:solidFill>
                            <a:srgbClr val="000000"/>
                          </a:solidFill>
                          <a:uFillTx/>
                        </a:defRPr>
                      </a:pPr>
                      <a:r>
                        <a:rPr lang="en-GB" sz="1200" dirty="0">
                          <a:solidFill>
                            <a:schemeClr val="tx1"/>
                          </a:solidFill>
                        </a:rPr>
                        <a:t>DWP</a:t>
                      </a:r>
                    </a:p>
                    <a:p>
                      <a:pPr marL="171450" lvl="0" indent="-171450">
                        <a:buFont typeface="Arial" panose="020B0604020202020204" pitchFamily="34" charset="0"/>
                        <a:buChar char="•"/>
                        <a:defRPr sz="1800" b="0" i="0" u="none" strike="noStrike" kern="0" cap="none" spc="0" baseline="0">
                          <a:solidFill>
                            <a:srgbClr val="000000"/>
                          </a:solidFill>
                          <a:uFillTx/>
                        </a:defRPr>
                      </a:pPr>
                      <a:r>
                        <a:rPr lang="en-GB" sz="1200" dirty="0">
                          <a:solidFill>
                            <a:schemeClr val="tx1"/>
                          </a:solidFill>
                        </a:rPr>
                        <a:t>Schools</a:t>
                      </a:r>
                    </a:p>
                    <a:p>
                      <a:pPr marL="171450" lvl="0" indent="-171450">
                        <a:buFont typeface="Arial" panose="020B0604020202020204" pitchFamily="34" charset="0"/>
                        <a:buChar char="•"/>
                        <a:defRPr sz="1800" b="0" i="0" u="none" strike="noStrike" kern="0" cap="none" spc="0" baseline="0">
                          <a:solidFill>
                            <a:srgbClr val="000000"/>
                          </a:solidFill>
                          <a:uFillTx/>
                        </a:defRPr>
                      </a:pPr>
                      <a:r>
                        <a:rPr lang="en-GB" sz="1200" dirty="0">
                          <a:solidFill>
                            <a:schemeClr val="tx1"/>
                          </a:solidFill>
                        </a:rPr>
                        <a:t>Family Centres</a:t>
                      </a:r>
                    </a:p>
                    <a:p>
                      <a:pPr marL="171450" lvl="0" indent="-171450">
                        <a:buFont typeface="Arial" panose="020B0604020202020204" pitchFamily="34" charset="0"/>
                        <a:buChar char="•"/>
                        <a:defRPr sz="1800" b="0" i="0" u="none" strike="noStrike" kern="0" cap="none" spc="0" baseline="0">
                          <a:solidFill>
                            <a:srgbClr val="000000"/>
                          </a:solidFill>
                          <a:uFillTx/>
                        </a:defRPr>
                      </a:pPr>
                      <a:r>
                        <a:rPr lang="en-GB" sz="1200" dirty="0">
                          <a:solidFill>
                            <a:schemeClr val="tx1"/>
                          </a:solidFill>
                        </a:rPr>
                        <a:t>Voluntary sector</a:t>
                      </a:r>
                    </a:p>
                  </a:txBody>
                  <a:tcPr/>
                </a:tc>
                <a:extLst>
                  <a:ext uri="{0D108BD9-81ED-4DB2-BD59-A6C34878D82A}">
                    <a16:rowId xmlns:a16="http://schemas.microsoft.com/office/drawing/2014/main" val="3760566181"/>
                  </a:ext>
                </a:extLst>
              </a:tr>
              <a:tr h="584497">
                <a:tc gridSpan="4">
                  <a:txBody>
                    <a:bodyPr/>
                    <a:lstStyle/>
                    <a:p>
                      <a:r>
                        <a:rPr lang="en-GB" sz="1200" b="1" dirty="0">
                          <a:solidFill>
                            <a:schemeClr val="bg1"/>
                          </a:solidFill>
                        </a:rPr>
                        <a:t>XXXX residents</a:t>
                      </a:r>
                    </a:p>
                  </a:txBody>
                  <a:tcPr>
                    <a:solidFill>
                      <a:srgbClr val="002060"/>
                    </a:solidFill>
                  </a:tcPr>
                </a:tc>
                <a:tc hMerge="1">
                  <a:txBody>
                    <a:bodyPr/>
                    <a:lstStyle/>
                    <a:p>
                      <a:endParaRPr lang="en-GB" sz="1200" dirty="0"/>
                    </a:p>
                  </a:txBody>
                  <a:tcPr>
                    <a:solidFill>
                      <a:schemeClr val="bg1"/>
                    </a:solidFill>
                  </a:tcPr>
                </a:tc>
                <a:tc hMerge="1">
                  <a:txBody>
                    <a:bodyPr/>
                    <a:lstStyle/>
                    <a:p>
                      <a:endParaRPr lang="en-GB"/>
                    </a:p>
                  </a:txBody>
                  <a:tcPr/>
                </a:tc>
                <a:tc hMerge="1">
                  <a:txBody>
                    <a:bodyPr/>
                    <a:lstStyle/>
                    <a:p>
                      <a:endParaRPr lang="en-GB" sz="1200" dirty="0"/>
                    </a:p>
                  </a:txBody>
                  <a:tcPr>
                    <a:solidFill>
                      <a:schemeClr val="bg1"/>
                    </a:solidFill>
                  </a:tcPr>
                </a:tc>
                <a:extLst>
                  <a:ext uri="{0D108BD9-81ED-4DB2-BD59-A6C34878D82A}">
                    <a16:rowId xmlns:a16="http://schemas.microsoft.com/office/drawing/2014/main" val="4223470008"/>
                  </a:ext>
                </a:extLst>
              </a:tr>
              <a:tr h="790350">
                <a:tc gridSpan="2">
                  <a:txBody>
                    <a:bodyPr/>
                    <a:lstStyle/>
                    <a:p>
                      <a:pPr marL="0" lvl="0" indent="0">
                        <a:buFont typeface="Arial" panose="020B0604020202020204" pitchFamily="34" charset="0"/>
                        <a:buNone/>
                      </a:pPr>
                      <a:endParaRPr lang="en-GB" sz="1200" kern="1200" dirty="0">
                        <a:solidFill>
                          <a:schemeClr val="tx1"/>
                        </a:solidFill>
                        <a:effectLst/>
                        <a:latin typeface="+mn-lt"/>
                        <a:ea typeface="+mn-ea"/>
                        <a:cs typeface="+mn-cs"/>
                      </a:endParaRPr>
                    </a:p>
                    <a:p>
                      <a:endParaRPr lang="en-GB" sz="1200" dirty="0">
                        <a:solidFill>
                          <a:schemeClr val="tx1"/>
                        </a:solidFill>
                      </a:endParaRPr>
                    </a:p>
                  </a:txBody>
                  <a:tcPr>
                    <a:solidFill>
                      <a:schemeClr val="bg1"/>
                    </a:solidFill>
                  </a:tcPr>
                </a:tc>
                <a:tc hMerge="1">
                  <a:txBody>
                    <a:bodyPr/>
                    <a:lstStyle/>
                    <a:p>
                      <a:endParaRPr lang="en-GB" sz="1200" dirty="0">
                        <a:solidFill>
                          <a:srgbClr val="FF0000"/>
                        </a:solidFill>
                      </a:endParaRPr>
                    </a:p>
                  </a:txBody>
                  <a:tcPr>
                    <a:solidFill>
                      <a:schemeClr val="bg1"/>
                    </a:solidFill>
                  </a:tcPr>
                </a:tc>
                <a:tc gridSpan="2">
                  <a:txBody>
                    <a:bodyPr/>
                    <a:lstStyle/>
                    <a:p>
                      <a:pPr marL="0" lvl="0" indent="0">
                        <a:buFont typeface="Arial" panose="020B0604020202020204" pitchFamily="34" charset="0"/>
                        <a:buNone/>
                        <a:defRPr sz="1800" b="0" i="0" u="none" strike="noStrike" kern="0" cap="none" spc="0" baseline="0">
                          <a:solidFill>
                            <a:srgbClr val="000000"/>
                          </a:solidFill>
                          <a:uFillTx/>
                        </a:defRPr>
                      </a:pPr>
                      <a:endParaRPr lang="en-GB" sz="1200" dirty="0">
                        <a:solidFill>
                          <a:schemeClr val="tx1"/>
                        </a:solidFill>
                      </a:endParaRPr>
                    </a:p>
                    <a:p>
                      <a:pPr marL="0" lvl="0" indent="0">
                        <a:buFont typeface="Arial" panose="020B0604020202020204" pitchFamily="34" charset="0"/>
                        <a:buNone/>
                        <a:defRPr sz="1800" b="0" i="0" u="none" strike="noStrike" kern="0" cap="none" spc="0" baseline="0">
                          <a:solidFill>
                            <a:srgbClr val="000000"/>
                          </a:solidFill>
                          <a:uFillTx/>
                        </a:defRPr>
                      </a:pPr>
                      <a:endParaRPr lang="en-GB" sz="1200" dirty="0">
                        <a:solidFill>
                          <a:schemeClr val="tx1"/>
                        </a:solidFill>
                      </a:endParaRPr>
                    </a:p>
                  </a:txBody>
                  <a:tcPr>
                    <a:solidFill>
                      <a:schemeClr val="bg1"/>
                    </a:solidFill>
                  </a:tcPr>
                </a:tc>
                <a:tc hMerge="1">
                  <a:txBody>
                    <a:bodyPr/>
                    <a:lstStyle/>
                    <a:p>
                      <a:pPr marL="0" lvl="0" indent="0">
                        <a:buFont typeface="Arial" panose="020B0604020202020204" pitchFamily="34" charset="0"/>
                        <a:buNone/>
                        <a:defRPr sz="1800" b="0" i="0" u="none" strike="noStrike" kern="0" cap="none" spc="0" baseline="0">
                          <a:solidFill>
                            <a:srgbClr val="000000"/>
                          </a:solidFill>
                          <a:uFillTx/>
                        </a:defRPr>
                      </a:pPr>
                      <a:endParaRPr lang="en-GB" sz="1200" dirty="0">
                        <a:solidFill>
                          <a:schemeClr val="tx1"/>
                        </a:solidFill>
                      </a:endParaRPr>
                    </a:p>
                    <a:p>
                      <a:pPr marL="171450" lvl="0" indent="-171450">
                        <a:buFont typeface="Arial" panose="020B0604020202020204" pitchFamily="34" charset="0"/>
                        <a:buChar char="•"/>
                        <a:defRPr sz="1800" b="0" i="0" u="none" strike="noStrike" kern="0" cap="none" spc="0" baseline="0">
                          <a:solidFill>
                            <a:srgbClr val="000000"/>
                          </a:solidFill>
                          <a:uFillTx/>
                        </a:defRPr>
                      </a:pPr>
                      <a:r>
                        <a:rPr lang="en-GB" sz="1200" dirty="0">
                          <a:solidFill>
                            <a:schemeClr val="tx1"/>
                          </a:solidFill>
                        </a:rPr>
                        <a:t>People aged 40+ particularly in areas of deprivation with high obesity rate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sz="1800" b="0" i="0" u="none" strike="noStrike" kern="0" cap="none" spc="0" baseline="0">
                          <a:solidFill>
                            <a:srgbClr val="000000"/>
                          </a:solidFill>
                          <a:uFillTx/>
                        </a:defRPr>
                      </a:pPr>
                      <a:r>
                        <a:rPr lang="en-GB" sz="1200" dirty="0">
                          <a:solidFill>
                            <a:schemeClr val="tx1"/>
                          </a:solidFill>
                        </a:rPr>
                        <a:t>People with conditions which put them at higher risk for Covid-19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sz="1800" b="0" i="0" u="none" strike="noStrike" kern="0" cap="none" spc="0" baseline="0">
                          <a:solidFill>
                            <a:srgbClr val="000000"/>
                          </a:solidFill>
                          <a:uFillTx/>
                        </a:defRPr>
                      </a:pPr>
                      <a:r>
                        <a:rPr lang="en-GB" sz="1200" dirty="0">
                          <a:solidFill>
                            <a:schemeClr val="tx1"/>
                          </a:solidFill>
                        </a:rPr>
                        <a:t>BAME community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sz="1800" b="0" i="0" u="none" strike="noStrike" kern="0" cap="none" spc="0" baseline="0">
                          <a:solidFill>
                            <a:srgbClr val="000000"/>
                          </a:solidFill>
                          <a:uFillTx/>
                        </a:defRPr>
                      </a:pPr>
                      <a:r>
                        <a:rPr lang="en-GB" sz="1200" dirty="0">
                          <a:solidFill>
                            <a:schemeClr val="tx1"/>
                          </a:solidFill>
                        </a:rPr>
                        <a:t>People shielding </a:t>
                      </a:r>
                    </a:p>
                    <a:p>
                      <a:pPr marL="0" lvl="0" indent="0">
                        <a:buFont typeface="Arial" panose="020B0604020202020204" pitchFamily="34" charset="0"/>
                        <a:buNone/>
                        <a:defRPr sz="1800" b="0" i="0" u="none" strike="noStrike" kern="0" cap="none" spc="0" baseline="0">
                          <a:solidFill>
                            <a:srgbClr val="000000"/>
                          </a:solidFill>
                          <a:uFillTx/>
                        </a:defRPr>
                      </a:pPr>
                      <a:endParaRPr lang="en-GB" sz="1200" dirty="0">
                        <a:solidFill>
                          <a:schemeClr val="tx1"/>
                        </a:solidFill>
                      </a:endParaRPr>
                    </a:p>
                  </a:txBody>
                  <a:tcPr>
                    <a:solidFill>
                      <a:schemeClr val="bg1"/>
                    </a:solidFill>
                  </a:tcPr>
                </a:tc>
                <a:extLst>
                  <a:ext uri="{0D108BD9-81ED-4DB2-BD59-A6C34878D82A}">
                    <a16:rowId xmlns:a16="http://schemas.microsoft.com/office/drawing/2014/main" val="3165460891"/>
                  </a:ext>
                </a:extLst>
              </a:tr>
            </a:tbl>
          </a:graphicData>
        </a:graphic>
      </p:graphicFrame>
      <p:pic>
        <p:nvPicPr>
          <p:cNvPr id="3" name="Picture 2">
            <a:extLst>
              <a:ext uri="{FF2B5EF4-FFF2-40B4-BE49-F238E27FC236}">
                <a16:creationId xmlns:a16="http://schemas.microsoft.com/office/drawing/2014/main" id="{DE3D98C6-4371-DDEB-8E9D-92C4A73A44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703" y="5998464"/>
            <a:ext cx="1727843" cy="212604"/>
          </a:xfrm>
          <a:prstGeom prst="rect">
            <a:avLst/>
          </a:prstGeom>
        </p:spPr>
      </p:pic>
    </p:spTree>
    <p:extLst>
      <p:ext uri="{BB962C8B-B14F-4D97-AF65-F5344CB8AC3E}">
        <p14:creationId xmlns:p14="http://schemas.microsoft.com/office/powerpoint/2010/main" val="35092556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0ED1F7-3E20-5E3F-5D66-FD6B94D8D94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F82A913-AF98-DD8B-33E2-2D369943011B}"/>
              </a:ext>
            </a:extLst>
          </p:cNvPr>
          <p:cNvSpPr>
            <a:spLocks noGrp="1"/>
          </p:cNvSpPr>
          <p:nvPr>
            <p:ph type="title"/>
          </p:nvPr>
        </p:nvSpPr>
        <p:spPr/>
        <p:txBody>
          <a:bodyPr/>
          <a:lstStyle/>
          <a:p>
            <a:r>
              <a:rPr lang="en-GB" dirty="0"/>
              <a:t>Marketing and communications plan</a:t>
            </a:r>
          </a:p>
        </p:txBody>
      </p:sp>
      <p:graphicFrame>
        <p:nvGraphicFramePr>
          <p:cNvPr id="4" name="Content Placeholder 3">
            <a:extLst>
              <a:ext uri="{FF2B5EF4-FFF2-40B4-BE49-F238E27FC236}">
                <a16:creationId xmlns:a16="http://schemas.microsoft.com/office/drawing/2014/main" id="{AD9A441A-3220-A288-B4B1-639536022A8C}"/>
              </a:ext>
            </a:extLst>
          </p:cNvPr>
          <p:cNvGraphicFramePr>
            <a:graphicFrameLocks noGrp="1"/>
          </p:cNvGraphicFramePr>
          <p:nvPr>
            <p:ph idx="1"/>
            <p:extLst>
              <p:ext uri="{D42A27DB-BD31-4B8C-83A1-F6EECF244321}">
                <p14:modId xmlns:p14="http://schemas.microsoft.com/office/powerpoint/2010/main" val="3843941624"/>
              </p:ext>
            </p:extLst>
          </p:nvPr>
        </p:nvGraphicFramePr>
        <p:xfrm>
          <a:off x="838200" y="2128743"/>
          <a:ext cx="10515597" cy="2113280"/>
        </p:xfrm>
        <a:graphic>
          <a:graphicData uri="http://schemas.openxmlformats.org/drawingml/2006/table">
            <a:tbl>
              <a:tblPr firstRow="1" bandRow="1">
                <a:tableStyleId>{5C22544A-7EE6-4342-B048-85BDC9FD1C3A}</a:tableStyleId>
              </a:tblPr>
              <a:tblGrid>
                <a:gridCol w="4677697">
                  <a:extLst>
                    <a:ext uri="{9D8B030D-6E8A-4147-A177-3AD203B41FA5}">
                      <a16:colId xmlns:a16="http://schemas.microsoft.com/office/drawing/2014/main" val="3599725967"/>
                    </a:ext>
                  </a:extLst>
                </a:gridCol>
                <a:gridCol w="2332701">
                  <a:extLst>
                    <a:ext uri="{9D8B030D-6E8A-4147-A177-3AD203B41FA5}">
                      <a16:colId xmlns:a16="http://schemas.microsoft.com/office/drawing/2014/main" val="1777390449"/>
                    </a:ext>
                  </a:extLst>
                </a:gridCol>
                <a:gridCol w="3505199">
                  <a:extLst>
                    <a:ext uri="{9D8B030D-6E8A-4147-A177-3AD203B41FA5}">
                      <a16:colId xmlns:a16="http://schemas.microsoft.com/office/drawing/2014/main" val="2542728463"/>
                    </a:ext>
                  </a:extLst>
                </a:gridCol>
              </a:tblGrid>
              <a:tr h="370840">
                <a:tc>
                  <a:txBody>
                    <a:bodyPr/>
                    <a:lstStyle/>
                    <a:p>
                      <a:r>
                        <a:rPr lang="en-GB" sz="1800" dirty="0"/>
                        <a:t>Activity</a:t>
                      </a:r>
                    </a:p>
                  </a:txBody>
                  <a:tcPr/>
                </a:tc>
                <a:tc>
                  <a:txBody>
                    <a:bodyPr/>
                    <a:lstStyle/>
                    <a:p>
                      <a:r>
                        <a:rPr lang="en-GB" dirty="0"/>
                        <a:t>Date</a:t>
                      </a:r>
                    </a:p>
                  </a:txBody>
                  <a:tcPr/>
                </a:tc>
                <a:tc>
                  <a:txBody>
                    <a:bodyPr/>
                    <a:lstStyle/>
                    <a:p>
                      <a:r>
                        <a:rPr lang="en-GB" dirty="0"/>
                        <a:t>Comments</a:t>
                      </a:r>
                    </a:p>
                  </a:txBody>
                  <a:tcPr/>
                </a:tc>
                <a:extLst>
                  <a:ext uri="{0D108BD9-81ED-4DB2-BD59-A6C34878D82A}">
                    <a16:rowId xmlns:a16="http://schemas.microsoft.com/office/drawing/2014/main" val="1811846859"/>
                  </a:ext>
                </a:extLst>
              </a:tr>
              <a:tr h="370840">
                <a:tc>
                  <a:txBody>
                    <a:bodyPr/>
                    <a:lstStyle/>
                    <a:p>
                      <a:r>
                        <a:rPr lang="en-GB" sz="1200" dirty="0"/>
                        <a:t>Secure a presence at major local events such as cultural fairs, religious gatherings, and seasonal festivals.</a:t>
                      </a:r>
                    </a:p>
                  </a:txBody>
                  <a:tcPr/>
                </a:tc>
                <a:tc>
                  <a:txBody>
                    <a:bodyPr/>
                    <a:lstStyle/>
                    <a:p>
                      <a:r>
                        <a:rPr lang="en-GB" sz="1200" dirty="0"/>
                        <a:t>Ongoing</a:t>
                      </a:r>
                    </a:p>
                  </a:txBody>
                  <a:tcPr/>
                </a:tc>
                <a:tc>
                  <a:txBody>
                    <a:bodyPr/>
                    <a:lstStyle/>
                    <a:p>
                      <a:endParaRPr lang="en-GB" sz="1200" dirty="0"/>
                    </a:p>
                  </a:txBody>
                  <a:tcPr/>
                </a:tc>
                <a:extLst>
                  <a:ext uri="{0D108BD9-81ED-4DB2-BD59-A6C34878D82A}">
                    <a16:rowId xmlns:a16="http://schemas.microsoft.com/office/drawing/2014/main" val="369310556"/>
                  </a:ext>
                </a:extLst>
              </a:tr>
              <a:tr h="370840">
                <a:tc>
                  <a:txBody>
                    <a:bodyPr/>
                    <a:lstStyle/>
                    <a:p>
                      <a:r>
                        <a:rPr lang="en-GB" sz="1200" dirty="0"/>
                        <a:t>Set up interactive booths with health information, sign-up stations, and wellness activities.</a:t>
                      </a:r>
                    </a:p>
                  </a:txBody>
                  <a:tcPr/>
                </a:tc>
                <a:tc>
                  <a:txBody>
                    <a:bodyPr/>
                    <a:lstStyle/>
                    <a:p>
                      <a:r>
                        <a:rPr lang="en-GB" sz="1200" dirty="0"/>
                        <a:t>Ongoing</a:t>
                      </a:r>
                    </a:p>
                  </a:txBody>
                  <a:tcPr/>
                </a:tc>
                <a:tc>
                  <a:txBody>
                    <a:bodyPr/>
                    <a:lstStyle/>
                    <a:p>
                      <a:endParaRPr lang="en-GB" sz="1200" dirty="0"/>
                    </a:p>
                  </a:txBody>
                  <a:tcPr/>
                </a:tc>
                <a:extLst>
                  <a:ext uri="{0D108BD9-81ED-4DB2-BD59-A6C34878D82A}">
                    <a16:rowId xmlns:a16="http://schemas.microsoft.com/office/drawing/2014/main" val="3032465716"/>
                  </a:ext>
                </a:extLst>
              </a:tr>
              <a:tr h="370840">
                <a:tc>
                  <a:txBody>
                    <a:bodyPr/>
                    <a:lstStyle/>
                    <a:p>
                      <a:r>
                        <a:rPr lang="en-GB" sz="1200" dirty="0"/>
                        <a:t>Provide free giveaways such as branded tote bags, reusable water bottles, and health guides.</a:t>
                      </a:r>
                    </a:p>
                  </a:txBody>
                  <a:tcPr/>
                </a:tc>
                <a:tc>
                  <a:txBody>
                    <a:bodyPr/>
                    <a:lstStyle/>
                    <a:p>
                      <a:r>
                        <a:rPr lang="en-GB" sz="1200" dirty="0"/>
                        <a:t>Ongoing</a:t>
                      </a:r>
                    </a:p>
                  </a:txBody>
                  <a:tcPr/>
                </a:tc>
                <a:tc>
                  <a:txBody>
                    <a:bodyPr/>
                    <a:lstStyle/>
                    <a:p>
                      <a:endParaRPr lang="en-GB" sz="1200" dirty="0"/>
                    </a:p>
                  </a:txBody>
                  <a:tcPr/>
                </a:tc>
                <a:extLst>
                  <a:ext uri="{0D108BD9-81ED-4DB2-BD59-A6C34878D82A}">
                    <a16:rowId xmlns:a16="http://schemas.microsoft.com/office/drawing/2014/main" val="2131794190"/>
                  </a:ext>
                </a:extLst>
              </a:tr>
              <a:tr h="370840">
                <a:tc>
                  <a:txBody>
                    <a:bodyPr/>
                    <a:lstStyle/>
                    <a:p>
                      <a:r>
                        <a:rPr lang="en-GB" sz="1200" dirty="0"/>
                        <a:t>Conduct on-the-spot health quizzes and mini wellness workshops.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Ongoing</a:t>
                      </a:r>
                    </a:p>
                  </a:txBody>
                  <a:tcPr/>
                </a:tc>
                <a:tc>
                  <a:txBody>
                    <a:bodyPr/>
                    <a:lstStyle/>
                    <a:p>
                      <a:endParaRPr lang="en-GB" sz="1200" dirty="0"/>
                    </a:p>
                  </a:txBody>
                  <a:tcPr/>
                </a:tc>
                <a:extLst>
                  <a:ext uri="{0D108BD9-81ED-4DB2-BD59-A6C34878D82A}">
                    <a16:rowId xmlns:a16="http://schemas.microsoft.com/office/drawing/2014/main" val="385601200"/>
                  </a:ext>
                </a:extLst>
              </a:tr>
            </a:tbl>
          </a:graphicData>
        </a:graphic>
      </p:graphicFrame>
      <p:sp>
        <p:nvSpPr>
          <p:cNvPr id="5" name="TextBox 4">
            <a:extLst>
              <a:ext uri="{FF2B5EF4-FFF2-40B4-BE49-F238E27FC236}">
                <a16:creationId xmlns:a16="http://schemas.microsoft.com/office/drawing/2014/main" id="{8FFA6E4B-9405-1491-AD7C-F365D4F229DD}"/>
              </a:ext>
            </a:extLst>
          </p:cNvPr>
          <p:cNvSpPr txBox="1"/>
          <p:nvPr/>
        </p:nvSpPr>
        <p:spPr>
          <a:xfrm>
            <a:off x="996695" y="1544860"/>
            <a:ext cx="8206299" cy="369332"/>
          </a:xfrm>
          <a:prstGeom prst="rect">
            <a:avLst/>
          </a:prstGeom>
          <a:noFill/>
        </p:spPr>
        <p:txBody>
          <a:bodyPr wrap="square" rtlCol="0">
            <a:spAutoFit/>
          </a:bodyPr>
          <a:lstStyle/>
          <a:p>
            <a:r>
              <a:rPr lang="en-GB" dirty="0"/>
              <a:t>Events and outreach activities – Participation in community fairs and festivals</a:t>
            </a:r>
          </a:p>
        </p:txBody>
      </p:sp>
      <p:pic>
        <p:nvPicPr>
          <p:cNvPr id="7" name="Picture 6">
            <a:extLst>
              <a:ext uri="{FF2B5EF4-FFF2-40B4-BE49-F238E27FC236}">
                <a16:creationId xmlns:a16="http://schemas.microsoft.com/office/drawing/2014/main" id="{6875B712-9999-585B-88AA-BD4FFA1185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703" y="5998464"/>
            <a:ext cx="1727843" cy="212604"/>
          </a:xfrm>
          <a:prstGeom prst="rect">
            <a:avLst/>
          </a:prstGeom>
        </p:spPr>
      </p:pic>
    </p:spTree>
    <p:extLst>
      <p:ext uri="{BB962C8B-B14F-4D97-AF65-F5344CB8AC3E}">
        <p14:creationId xmlns:p14="http://schemas.microsoft.com/office/powerpoint/2010/main" val="16134192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0E53F7-BB16-FC9D-B196-E8A29C2BD74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41AC268-D855-11FC-B825-FCAC1A310B6C}"/>
              </a:ext>
            </a:extLst>
          </p:cNvPr>
          <p:cNvSpPr>
            <a:spLocks noGrp="1"/>
          </p:cNvSpPr>
          <p:nvPr>
            <p:ph type="title"/>
          </p:nvPr>
        </p:nvSpPr>
        <p:spPr/>
        <p:txBody>
          <a:bodyPr/>
          <a:lstStyle/>
          <a:p>
            <a:r>
              <a:rPr lang="en-GB" dirty="0"/>
              <a:t>Marketing and communications plan</a:t>
            </a:r>
          </a:p>
        </p:txBody>
      </p:sp>
      <p:graphicFrame>
        <p:nvGraphicFramePr>
          <p:cNvPr id="4" name="Content Placeholder 3">
            <a:extLst>
              <a:ext uri="{FF2B5EF4-FFF2-40B4-BE49-F238E27FC236}">
                <a16:creationId xmlns:a16="http://schemas.microsoft.com/office/drawing/2014/main" id="{F67EF400-698D-D2D3-C8A5-88FCCFE7D07A}"/>
              </a:ext>
            </a:extLst>
          </p:cNvPr>
          <p:cNvGraphicFramePr>
            <a:graphicFrameLocks noGrp="1"/>
          </p:cNvGraphicFramePr>
          <p:nvPr>
            <p:ph idx="1"/>
            <p:extLst>
              <p:ext uri="{D42A27DB-BD31-4B8C-83A1-F6EECF244321}">
                <p14:modId xmlns:p14="http://schemas.microsoft.com/office/powerpoint/2010/main" val="1009376086"/>
              </p:ext>
            </p:extLst>
          </p:nvPr>
        </p:nvGraphicFramePr>
        <p:xfrm>
          <a:off x="838200" y="2128743"/>
          <a:ext cx="10515597" cy="2397760"/>
        </p:xfrm>
        <a:graphic>
          <a:graphicData uri="http://schemas.openxmlformats.org/drawingml/2006/table">
            <a:tbl>
              <a:tblPr firstRow="1" bandRow="1">
                <a:tableStyleId>{5C22544A-7EE6-4342-B048-85BDC9FD1C3A}</a:tableStyleId>
              </a:tblPr>
              <a:tblGrid>
                <a:gridCol w="4677697">
                  <a:extLst>
                    <a:ext uri="{9D8B030D-6E8A-4147-A177-3AD203B41FA5}">
                      <a16:colId xmlns:a16="http://schemas.microsoft.com/office/drawing/2014/main" val="3599725967"/>
                    </a:ext>
                  </a:extLst>
                </a:gridCol>
                <a:gridCol w="2332701">
                  <a:extLst>
                    <a:ext uri="{9D8B030D-6E8A-4147-A177-3AD203B41FA5}">
                      <a16:colId xmlns:a16="http://schemas.microsoft.com/office/drawing/2014/main" val="1777390449"/>
                    </a:ext>
                  </a:extLst>
                </a:gridCol>
                <a:gridCol w="3505199">
                  <a:extLst>
                    <a:ext uri="{9D8B030D-6E8A-4147-A177-3AD203B41FA5}">
                      <a16:colId xmlns:a16="http://schemas.microsoft.com/office/drawing/2014/main" val="2542728463"/>
                    </a:ext>
                  </a:extLst>
                </a:gridCol>
              </a:tblGrid>
              <a:tr h="370840">
                <a:tc>
                  <a:txBody>
                    <a:bodyPr/>
                    <a:lstStyle/>
                    <a:p>
                      <a:r>
                        <a:rPr lang="en-GB" sz="1800" dirty="0"/>
                        <a:t>Activity</a:t>
                      </a:r>
                    </a:p>
                  </a:txBody>
                  <a:tcPr/>
                </a:tc>
                <a:tc>
                  <a:txBody>
                    <a:bodyPr/>
                    <a:lstStyle/>
                    <a:p>
                      <a:r>
                        <a:rPr lang="en-GB" dirty="0"/>
                        <a:t>Date</a:t>
                      </a:r>
                    </a:p>
                  </a:txBody>
                  <a:tcPr/>
                </a:tc>
                <a:tc>
                  <a:txBody>
                    <a:bodyPr/>
                    <a:lstStyle/>
                    <a:p>
                      <a:r>
                        <a:rPr lang="en-GB" dirty="0"/>
                        <a:t>Comments</a:t>
                      </a:r>
                    </a:p>
                  </a:txBody>
                  <a:tcPr/>
                </a:tc>
                <a:extLst>
                  <a:ext uri="{0D108BD9-81ED-4DB2-BD59-A6C34878D82A}">
                    <a16:rowId xmlns:a16="http://schemas.microsoft.com/office/drawing/2014/main" val="1811846859"/>
                  </a:ext>
                </a:extLst>
              </a:tr>
              <a:tr h="370840">
                <a:tc>
                  <a:txBody>
                    <a:bodyPr/>
                    <a:lstStyle/>
                    <a:p>
                      <a:r>
                        <a:rPr lang="en-GB" sz="1200" dirty="0"/>
                        <a:t>Partner with local employers to implement workplace health initiatives.</a:t>
                      </a:r>
                    </a:p>
                  </a:txBody>
                  <a:tcPr/>
                </a:tc>
                <a:tc>
                  <a:txBody>
                    <a:bodyPr/>
                    <a:lstStyle/>
                    <a:p>
                      <a:r>
                        <a:rPr lang="en-GB" sz="1200" dirty="0"/>
                        <a:t>Ongoing</a:t>
                      </a:r>
                    </a:p>
                  </a:txBody>
                  <a:tcPr/>
                </a:tc>
                <a:tc>
                  <a:txBody>
                    <a:bodyPr/>
                    <a:lstStyle/>
                    <a:p>
                      <a:endParaRPr lang="en-GB" sz="1200" dirty="0"/>
                    </a:p>
                  </a:txBody>
                  <a:tcPr/>
                </a:tc>
                <a:extLst>
                  <a:ext uri="{0D108BD9-81ED-4DB2-BD59-A6C34878D82A}">
                    <a16:rowId xmlns:a16="http://schemas.microsoft.com/office/drawing/2014/main" val="369310556"/>
                  </a:ext>
                </a:extLst>
              </a:tr>
              <a:tr h="370840">
                <a:tc>
                  <a:txBody>
                    <a:bodyPr/>
                    <a:lstStyle/>
                    <a:p>
                      <a:r>
                        <a:rPr lang="en-GB" sz="1200" dirty="0"/>
                        <a:t>Offer lunch-and-learn sessions on nutrition, stress management, and smoking cessation.</a:t>
                      </a:r>
                    </a:p>
                  </a:txBody>
                  <a:tcPr/>
                </a:tc>
                <a:tc>
                  <a:txBody>
                    <a:bodyPr/>
                    <a:lstStyle/>
                    <a:p>
                      <a:r>
                        <a:rPr lang="en-GB" sz="1200" dirty="0"/>
                        <a:t>Ongoing</a:t>
                      </a:r>
                    </a:p>
                  </a:txBody>
                  <a:tcPr/>
                </a:tc>
                <a:tc>
                  <a:txBody>
                    <a:bodyPr/>
                    <a:lstStyle/>
                    <a:p>
                      <a:endParaRPr lang="en-GB" sz="1200" dirty="0"/>
                    </a:p>
                  </a:txBody>
                  <a:tcPr/>
                </a:tc>
                <a:extLst>
                  <a:ext uri="{0D108BD9-81ED-4DB2-BD59-A6C34878D82A}">
                    <a16:rowId xmlns:a16="http://schemas.microsoft.com/office/drawing/2014/main" val="3032465716"/>
                  </a:ext>
                </a:extLst>
              </a:tr>
              <a:tr h="370840">
                <a:tc>
                  <a:txBody>
                    <a:bodyPr/>
                    <a:lstStyle/>
                    <a:p>
                      <a:r>
                        <a:rPr lang="en-GB" sz="1200" dirty="0"/>
                        <a:t>Distribute digital and printed wellness toolkits for employees.</a:t>
                      </a:r>
                    </a:p>
                  </a:txBody>
                  <a:tcPr/>
                </a:tc>
                <a:tc>
                  <a:txBody>
                    <a:bodyPr/>
                    <a:lstStyle/>
                    <a:p>
                      <a:r>
                        <a:rPr lang="en-GB" sz="1200" dirty="0"/>
                        <a:t>Ongoing</a:t>
                      </a:r>
                    </a:p>
                  </a:txBody>
                  <a:tcPr/>
                </a:tc>
                <a:tc>
                  <a:txBody>
                    <a:bodyPr/>
                    <a:lstStyle/>
                    <a:p>
                      <a:endParaRPr lang="en-GB" sz="1200" dirty="0"/>
                    </a:p>
                  </a:txBody>
                  <a:tcPr/>
                </a:tc>
                <a:extLst>
                  <a:ext uri="{0D108BD9-81ED-4DB2-BD59-A6C34878D82A}">
                    <a16:rowId xmlns:a16="http://schemas.microsoft.com/office/drawing/2014/main" val="2131794190"/>
                  </a:ext>
                </a:extLst>
              </a:tr>
              <a:tr h="370840">
                <a:tc>
                  <a:txBody>
                    <a:bodyPr/>
                    <a:lstStyle/>
                    <a:p>
                      <a:r>
                        <a:rPr lang="en-GB" sz="1200" dirty="0"/>
                        <a:t>Distribute digital and printed wellness toolkits for employees.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Ongoing</a:t>
                      </a:r>
                    </a:p>
                  </a:txBody>
                  <a:tcPr/>
                </a:tc>
                <a:tc>
                  <a:txBody>
                    <a:bodyPr/>
                    <a:lstStyle/>
                    <a:p>
                      <a:endParaRPr lang="en-GB" sz="1200" dirty="0"/>
                    </a:p>
                  </a:txBody>
                  <a:tcPr/>
                </a:tc>
                <a:extLst>
                  <a:ext uri="{0D108BD9-81ED-4DB2-BD59-A6C34878D82A}">
                    <a16:rowId xmlns:a16="http://schemas.microsoft.com/office/drawing/2014/main" val="3856012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Develop an incentive-based referral program to encourage employees to join IHWS programmes.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Ongoing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a:txBody>
                  <a:tcPr/>
                </a:tc>
                <a:tc>
                  <a:txBody>
                    <a:bodyPr/>
                    <a:lstStyle/>
                    <a:p>
                      <a:endParaRPr lang="en-GB" sz="1200" dirty="0"/>
                    </a:p>
                  </a:txBody>
                  <a:tcPr/>
                </a:tc>
                <a:extLst>
                  <a:ext uri="{0D108BD9-81ED-4DB2-BD59-A6C34878D82A}">
                    <a16:rowId xmlns:a16="http://schemas.microsoft.com/office/drawing/2014/main" val="74473600"/>
                  </a:ext>
                </a:extLst>
              </a:tr>
            </a:tbl>
          </a:graphicData>
        </a:graphic>
      </p:graphicFrame>
      <p:sp>
        <p:nvSpPr>
          <p:cNvPr id="5" name="TextBox 4">
            <a:extLst>
              <a:ext uri="{FF2B5EF4-FFF2-40B4-BE49-F238E27FC236}">
                <a16:creationId xmlns:a16="http://schemas.microsoft.com/office/drawing/2014/main" id="{2F5FC534-52D6-5F50-EF93-8D1039B67885}"/>
              </a:ext>
            </a:extLst>
          </p:cNvPr>
          <p:cNvSpPr txBox="1"/>
          <p:nvPr/>
        </p:nvSpPr>
        <p:spPr>
          <a:xfrm>
            <a:off x="996695" y="1544860"/>
            <a:ext cx="8206299" cy="369332"/>
          </a:xfrm>
          <a:prstGeom prst="rect">
            <a:avLst/>
          </a:prstGeom>
          <a:noFill/>
        </p:spPr>
        <p:txBody>
          <a:bodyPr wrap="square" rtlCol="0">
            <a:spAutoFit/>
          </a:bodyPr>
          <a:lstStyle/>
          <a:p>
            <a:r>
              <a:rPr lang="en-GB" dirty="0"/>
              <a:t>Events and outreach activities – Workplace wellness initiatives</a:t>
            </a:r>
          </a:p>
        </p:txBody>
      </p:sp>
      <p:pic>
        <p:nvPicPr>
          <p:cNvPr id="7" name="Picture 6">
            <a:extLst>
              <a:ext uri="{FF2B5EF4-FFF2-40B4-BE49-F238E27FC236}">
                <a16:creationId xmlns:a16="http://schemas.microsoft.com/office/drawing/2014/main" id="{B4DACE23-0F94-EE2B-8E11-CFDDFEE2D7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703" y="5998464"/>
            <a:ext cx="1727843" cy="212604"/>
          </a:xfrm>
          <a:prstGeom prst="rect">
            <a:avLst/>
          </a:prstGeom>
        </p:spPr>
      </p:pic>
    </p:spTree>
    <p:extLst>
      <p:ext uri="{BB962C8B-B14F-4D97-AF65-F5344CB8AC3E}">
        <p14:creationId xmlns:p14="http://schemas.microsoft.com/office/powerpoint/2010/main" val="33674763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DDCB33-CB28-9249-6348-0FC5CB04E57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0252CF4-314A-C10B-6865-1F8DF4D9AA1D}"/>
              </a:ext>
            </a:extLst>
          </p:cNvPr>
          <p:cNvSpPr>
            <a:spLocks noGrp="1"/>
          </p:cNvSpPr>
          <p:nvPr>
            <p:ph type="title"/>
          </p:nvPr>
        </p:nvSpPr>
        <p:spPr/>
        <p:txBody>
          <a:bodyPr/>
          <a:lstStyle/>
          <a:p>
            <a:r>
              <a:rPr lang="en-GB" dirty="0"/>
              <a:t>Marketing and communications plan</a:t>
            </a:r>
          </a:p>
        </p:txBody>
      </p:sp>
      <p:graphicFrame>
        <p:nvGraphicFramePr>
          <p:cNvPr id="4" name="Content Placeholder 3">
            <a:extLst>
              <a:ext uri="{FF2B5EF4-FFF2-40B4-BE49-F238E27FC236}">
                <a16:creationId xmlns:a16="http://schemas.microsoft.com/office/drawing/2014/main" id="{70E329AD-EC27-623D-63FD-A5110561DB00}"/>
              </a:ext>
            </a:extLst>
          </p:cNvPr>
          <p:cNvGraphicFramePr>
            <a:graphicFrameLocks noGrp="1"/>
          </p:cNvGraphicFramePr>
          <p:nvPr>
            <p:ph idx="1"/>
            <p:extLst>
              <p:ext uri="{D42A27DB-BD31-4B8C-83A1-F6EECF244321}">
                <p14:modId xmlns:p14="http://schemas.microsoft.com/office/powerpoint/2010/main" val="189889254"/>
              </p:ext>
            </p:extLst>
          </p:nvPr>
        </p:nvGraphicFramePr>
        <p:xfrm>
          <a:off x="838200" y="2128743"/>
          <a:ext cx="10515597" cy="2199640"/>
        </p:xfrm>
        <a:graphic>
          <a:graphicData uri="http://schemas.openxmlformats.org/drawingml/2006/table">
            <a:tbl>
              <a:tblPr firstRow="1" bandRow="1">
                <a:tableStyleId>{5C22544A-7EE6-4342-B048-85BDC9FD1C3A}</a:tableStyleId>
              </a:tblPr>
              <a:tblGrid>
                <a:gridCol w="4677697">
                  <a:extLst>
                    <a:ext uri="{9D8B030D-6E8A-4147-A177-3AD203B41FA5}">
                      <a16:colId xmlns:a16="http://schemas.microsoft.com/office/drawing/2014/main" val="3599725967"/>
                    </a:ext>
                  </a:extLst>
                </a:gridCol>
                <a:gridCol w="2332701">
                  <a:extLst>
                    <a:ext uri="{9D8B030D-6E8A-4147-A177-3AD203B41FA5}">
                      <a16:colId xmlns:a16="http://schemas.microsoft.com/office/drawing/2014/main" val="1777390449"/>
                    </a:ext>
                  </a:extLst>
                </a:gridCol>
                <a:gridCol w="3505199">
                  <a:extLst>
                    <a:ext uri="{9D8B030D-6E8A-4147-A177-3AD203B41FA5}">
                      <a16:colId xmlns:a16="http://schemas.microsoft.com/office/drawing/2014/main" val="2542728463"/>
                    </a:ext>
                  </a:extLst>
                </a:gridCol>
              </a:tblGrid>
              <a:tr h="370840">
                <a:tc>
                  <a:txBody>
                    <a:bodyPr/>
                    <a:lstStyle/>
                    <a:p>
                      <a:r>
                        <a:rPr lang="en-GB" sz="1800" dirty="0"/>
                        <a:t>Activity</a:t>
                      </a:r>
                    </a:p>
                  </a:txBody>
                  <a:tcPr/>
                </a:tc>
                <a:tc>
                  <a:txBody>
                    <a:bodyPr/>
                    <a:lstStyle/>
                    <a:p>
                      <a:r>
                        <a:rPr lang="en-GB" dirty="0"/>
                        <a:t>Date</a:t>
                      </a:r>
                    </a:p>
                  </a:txBody>
                  <a:tcPr/>
                </a:tc>
                <a:tc>
                  <a:txBody>
                    <a:bodyPr/>
                    <a:lstStyle/>
                    <a:p>
                      <a:r>
                        <a:rPr lang="en-GB" dirty="0"/>
                        <a:t>Comments</a:t>
                      </a:r>
                    </a:p>
                  </a:txBody>
                  <a:tcPr/>
                </a:tc>
                <a:extLst>
                  <a:ext uri="{0D108BD9-81ED-4DB2-BD59-A6C34878D82A}">
                    <a16:rowId xmlns:a16="http://schemas.microsoft.com/office/drawing/2014/main" val="1811846859"/>
                  </a:ext>
                </a:extLst>
              </a:tr>
              <a:tr h="370840">
                <a:tc>
                  <a:txBody>
                    <a:bodyPr/>
                    <a:lstStyle/>
                    <a:p>
                      <a:r>
                        <a:rPr lang="en-GB" sz="1200" dirty="0"/>
                        <a:t>Organise awareness walks for public health campaigns (e.g., Diabetes Awareness Month, Mental Health Awareness Week).</a:t>
                      </a:r>
                    </a:p>
                  </a:txBody>
                  <a:tcPr/>
                </a:tc>
                <a:tc>
                  <a:txBody>
                    <a:bodyPr/>
                    <a:lstStyle/>
                    <a:p>
                      <a:r>
                        <a:rPr lang="en-GB" sz="1200" dirty="0"/>
                        <a:t>Ongoing</a:t>
                      </a:r>
                    </a:p>
                  </a:txBody>
                  <a:tcPr/>
                </a:tc>
                <a:tc>
                  <a:txBody>
                    <a:bodyPr/>
                    <a:lstStyle/>
                    <a:p>
                      <a:endParaRPr lang="en-GB" sz="1200" dirty="0"/>
                    </a:p>
                  </a:txBody>
                  <a:tcPr/>
                </a:tc>
                <a:extLst>
                  <a:ext uri="{0D108BD9-81ED-4DB2-BD59-A6C34878D82A}">
                    <a16:rowId xmlns:a16="http://schemas.microsoft.com/office/drawing/2014/main" val="369310556"/>
                  </a:ext>
                </a:extLst>
              </a:tr>
              <a:tr h="370840">
                <a:tc>
                  <a:txBody>
                    <a:bodyPr/>
                    <a:lstStyle/>
                    <a:p>
                      <a:r>
                        <a:rPr lang="en-GB" sz="1200" dirty="0"/>
                        <a:t>Conduct door-to-door community engagement efforts in priority neighbourhoods.</a:t>
                      </a:r>
                    </a:p>
                  </a:txBody>
                  <a:tcPr/>
                </a:tc>
                <a:tc>
                  <a:txBody>
                    <a:bodyPr/>
                    <a:lstStyle/>
                    <a:p>
                      <a:r>
                        <a:rPr lang="en-GB" sz="1200" dirty="0"/>
                        <a:t>Ongoing</a:t>
                      </a:r>
                    </a:p>
                  </a:txBody>
                  <a:tcPr/>
                </a:tc>
                <a:tc>
                  <a:txBody>
                    <a:bodyPr/>
                    <a:lstStyle/>
                    <a:p>
                      <a:endParaRPr lang="en-GB" sz="1200" dirty="0"/>
                    </a:p>
                  </a:txBody>
                  <a:tcPr/>
                </a:tc>
                <a:extLst>
                  <a:ext uri="{0D108BD9-81ED-4DB2-BD59-A6C34878D82A}">
                    <a16:rowId xmlns:a16="http://schemas.microsoft.com/office/drawing/2014/main" val="3032465716"/>
                  </a:ext>
                </a:extLst>
              </a:tr>
              <a:tr h="370840">
                <a:tc>
                  <a:txBody>
                    <a:bodyPr/>
                    <a:lstStyle/>
                    <a:p>
                      <a:r>
                        <a:rPr lang="en-GB" sz="1200" dirty="0"/>
                        <a:t>Hold special sessions at places of worship focusing on culturally relevant health topics.</a:t>
                      </a:r>
                    </a:p>
                  </a:txBody>
                  <a:tcPr/>
                </a:tc>
                <a:tc>
                  <a:txBody>
                    <a:bodyPr/>
                    <a:lstStyle/>
                    <a:p>
                      <a:r>
                        <a:rPr lang="en-GB" sz="1200" dirty="0"/>
                        <a:t>Ongoing</a:t>
                      </a:r>
                    </a:p>
                  </a:txBody>
                  <a:tcPr/>
                </a:tc>
                <a:tc>
                  <a:txBody>
                    <a:bodyPr/>
                    <a:lstStyle/>
                    <a:p>
                      <a:endParaRPr lang="en-GB" sz="1200" dirty="0"/>
                    </a:p>
                  </a:txBody>
                  <a:tcPr/>
                </a:tc>
                <a:extLst>
                  <a:ext uri="{0D108BD9-81ED-4DB2-BD59-A6C34878D82A}">
                    <a16:rowId xmlns:a16="http://schemas.microsoft.com/office/drawing/2014/main" val="2131794190"/>
                  </a:ext>
                </a:extLst>
              </a:tr>
              <a:tr h="370840">
                <a:tc>
                  <a:txBody>
                    <a:bodyPr/>
                    <a:lstStyle/>
                    <a:p>
                      <a:r>
                        <a:rPr lang="en-GB" sz="1200" dirty="0"/>
                        <a:t>Work with community influencers and leaders to host Q&amp;A sessions on wellbeing topics.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Ongoing</a:t>
                      </a:r>
                    </a:p>
                  </a:txBody>
                  <a:tcPr/>
                </a:tc>
                <a:tc>
                  <a:txBody>
                    <a:bodyPr/>
                    <a:lstStyle/>
                    <a:p>
                      <a:endParaRPr lang="en-GB" sz="1200" dirty="0"/>
                    </a:p>
                  </a:txBody>
                  <a:tcPr/>
                </a:tc>
                <a:extLst>
                  <a:ext uri="{0D108BD9-81ED-4DB2-BD59-A6C34878D82A}">
                    <a16:rowId xmlns:a16="http://schemas.microsoft.com/office/drawing/2014/main" val="385601200"/>
                  </a:ext>
                </a:extLst>
              </a:tr>
            </a:tbl>
          </a:graphicData>
        </a:graphic>
      </p:graphicFrame>
      <p:sp>
        <p:nvSpPr>
          <p:cNvPr id="5" name="TextBox 4">
            <a:extLst>
              <a:ext uri="{FF2B5EF4-FFF2-40B4-BE49-F238E27FC236}">
                <a16:creationId xmlns:a16="http://schemas.microsoft.com/office/drawing/2014/main" id="{B447CD25-F823-BB14-5337-F2F9EB94C999}"/>
              </a:ext>
            </a:extLst>
          </p:cNvPr>
          <p:cNvSpPr txBox="1"/>
          <p:nvPr/>
        </p:nvSpPr>
        <p:spPr>
          <a:xfrm>
            <a:off x="996695" y="1544860"/>
            <a:ext cx="8206299" cy="369332"/>
          </a:xfrm>
          <a:prstGeom prst="rect">
            <a:avLst/>
          </a:prstGeom>
          <a:noFill/>
        </p:spPr>
        <p:txBody>
          <a:bodyPr wrap="square" rtlCol="0">
            <a:spAutoFit/>
          </a:bodyPr>
          <a:lstStyle/>
          <a:p>
            <a:r>
              <a:rPr lang="en-GB" dirty="0"/>
              <a:t>Events and outreach activities – Targeted outreach campaigns</a:t>
            </a:r>
          </a:p>
        </p:txBody>
      </p:sp>
      <p:pic>
        <p:nvPicPr>
          <p:cNvPr id="7" name="Picture 6">
            <a:extLst>
              <a:ext uri="{FF2B5EF4-FFF2-40B4-BE49-F238E27FC236}">
                <a16:creationId xmlns:a16="http://schemas.microsoft.com/office/drawing/2014/main" id="{6082A621-B20B-7DA2-5321-01CCB654EE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703" y="5998464"/>
            <a:ext cx="1727843" cy="212604"/>
          </a:xfrm>
          <a:prstGeom prst="rect">
            <a:avLst/>
          </a:prstGeom>
        </p:spPr>
      </p:pic>
    </p:spTree>
    <p:extLst>
      <p:ext uri="{BB962C8B-B14F-4D97-AF65-F5344CB8AC3E}">
        <p14:creationId xmlns:p14="http://schemas.microsoft.com/office/powerpoint/2010/main" val="13870901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4C4D5B-8161-96A1-346D-6AA168D8C5E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CEFD957-5E97-82A3-E584-CAC6F8326BF3}"/>
              </a:ext>
            </a:extLst>
          </p:cNvPr>
          <p:cNvSpPr>
            <a:spLocks noGrp="1"/>
          </p:cNvSpPr>
          <p:nvPr>
            <p:ph type="title"/>
          </p:nvPr>
        </p:nvSpPr>
        <p:spPr/>
        <p:txBody>
          <a:bodyPr/>
          <a:lstStyle/>
          <a:p>
            <a:r>
              <a:rPr lang="en-GB" dirty="0"/>
              <a:t>Marketing and communications plan</a:t>
            </a:r>
          </a:p>
        </p:txBody>
      </p:sp>
      <p:graphicFrame>
        <p:nvGraphicFramePr>
          <p:cNvPr id="4" name="Content Placeholder 3">
            <a:extLst>
              <a:ext uri="{FF2B5EF4-FFF2-40B4-BE49-F238E27FC236}">
                <a16:creationId xmlns:a16="http://schemas.microsoft.com/office/drawing/2014/main" id="{F9293D20-6101-5F30-5495-C2BB454E479D}"/>
              </a:ext>
            </a:extLst>
          </p:cNvPr>
          <p:cNvGraphicFramePr>
            <a:graphicFrameLocks noGrp="1"/>
          </p:cNvGraphicFramePr>
          <p:nvPr>
            <p:ph idx="1"/>
            <p:extLst>
              <p:ext uri="{D42A27DB-BD31-4B8C-83A1-F6EECF244321}">
                <p14:modId xmlns:p14="http://schemas.microsoft.com/office/powerpoint/2010/main" val="631522538"/>
              </p:ext>
            </p:extLst>
          </p:nvPr>
        </p:nvGraphicFramePr>
        <p:xfrm>
          <a:off x="838200" y="2128743"/>
          <a:ext cx="10515597" cy="1854200"/>
        </p:xfrm>
        <a:graphic>
          <a:graphicData uri="http://schemas.openxmlformats.org/drawingml/2006/table">
            <a:tbl>
              <a:tblPr firstRow="1" bandRow="1">
                <a:tableStyleId>{5C22544A-7EE6-4342-B048-85BDC9FD1C3A}</a:tableStyleId>
              </a:tblPr>
              <a:tblGrid>
                <a:gridCol w="4677697">
                  <a:extLst>
                    <a:ext uri="{9D8B030D-6E8A-4147-A177-3AD203B41FA5}">
                      <a16:colId xmlns:a16="http://schemas.microsoft.com/office/drawing/2014/main" val="3599725967"/>
                    </a:ext>
                  </a:extLst>
                </a:gridCol>
                <a:gridCol w="2332701">
                  <a:extLst>
                    <a:ext uri="{9D8B030D-6E8A-4147-A177-3AD203B41FA5}">
                      <a16:colId xmlns:a16="http://schemas.microsoft.com/office/drawing/2014/main" val="1777390449"/>
                    </a:ext>
                  </a:extLst>
                </a:gridCol>
                <a:gridCol w="3505199">
                  <a:extLst>
                    <a:ext uri="{9D8B030D-6E8A-4147-A177-3AD203B41FA5}">
                      <a16:colId xmlns:a16="http://schemas.microsoft.com/office/drawing/2014/main" val="2542728463"/>
                    </a:ext>
                  </a:extLst>
                </a:gridCol>
              </a:tblGrid>
              <a:tr h="370840">
                <a:tc>
                  <a:txBody>
                    <a:bodyPr/>
                    <a:lstStyle/>
                    <a:p>
                      <a:r>
                        <a:rPr lang="en-GB" sz="1800" dirty="0"/>
                        <a:t>Activity</a:t>
                      </a:r>
                    </a:p>
                  </a:txBody>
                  <a:tcPr/>
                </a:tc>
                <a:tc>
                  <a:txBody>
                    <a:bodyPr/>
                    <a:lstStyle/>
                    <a:p>
                      <a:r>
                        <a:rPr lang="en-GB" dirty="0"/>
                        <a:t>Date</a:t>
                      </a:r>
                    </a:p>
                  </a:txBody>
                  <a:tcPr/>
                </a:tc>
                <a:tc>
                  <a:txBody>
                    <a:bodyPr/>
                    <a:lstStyle/>
                    <a:p>
                      <a:r>
                        <a:rPr lang="en-GB" dirty="0"/>
                        <a:t>Comments</a:t>
                      </a:r>
                    </a:p>
                  </a:txBody>
                  <a:tcPr/>
                </a:tc>
                <a:extLst>
                  <a:ext uri="{0D108BD9-81ED-4DB2-BD59-A6C34878D82A}">
                    <a16:rowId xmlns:a16="http://schemas.microsoft.com/office/drawing/2014/main" val="1811846859"/>
                  </a:ext>
                </a:extLst>
              </a:tr>
              <a:tr h="370840">
                <a:tc>
                  <a:txBody>
                    <a:bodyPr/>
                    <a:lstStyle/>
                    <a:p>
                      <a:r>
                        <a:rPr lang="en-GB" sz="1200" dirty="0"/>
                        <a:t>Track event attendance, engagement levels, and number of sign-ups</a:t>
                      </a:r>
                    </a:p>
                  </a:txBody>
                  <a:tcPr/>
                </a:tc>
                <a:tc>
                  <a:txBody>
                    <a:bodyPr/>
                    <a:lstStyle/>
                    <a:p>
                      <a:r>
                        <a:rPr lang="en-GB" sz="1200" dirty="0"/>
                        <a:t>Ongoing</a:t>
                      </a:r>
                    </a:p>
                  </a:txBody>
                  <a:tcPr/>
                </a:tc>
                <a:tc>
                  <a:txBody>
                    <a:bodyPr/>
                    <a:lstStyle/>
                    <a:p>
                      <a:endParaRPr lang="en-GB" sz="1200" dirty="0"/>
                    </a:p>
                  </a:txBody>
                  <a:tcPr/>
                </a:tc>
                <a:extLst>
                  <a:ext uri="{0D108BD9-81ED-4DB2-BD59-A6C34878D82A}">
                    <a16:rowId xmlns:a16="http://schemas.microsoft.com/office/drawing/2014/main" val="369310556"/>
                  </a:ext>
                </a:extLst>
              </a:tr>
              <a:tr h="370840">
                <a:tc>
                  <a:txBody>
                    <a:bodyPr/>
                    <a:lstStyle/>
                    <a:p>
                      <a:r>
                        <a:rPr lang="en-GB" sz="1200" dirty="0"/>
                        <a:t>Gather qualitative feedback through surveys and focus groups.</a:t>
                      </a:r>
                    </a:p>
                  </a:txBody>
                  <a:tcPr/>
                </a:tc>
                <a:tc>
                  <a:txBody>
                    <a:bodyPr/>
                    <a:lstStyle/>
                    <a:p>
                      <a:r>
                        <a:rPr lang="en-GB" sz="1200" dirty="0"/>
                        <a:t>Ongoing</a:t>
                      </a:r>
                    </a:p>
                  </a:txBody>
                  <a:tcPr/>
                </a:tc>
                <a:tc>
                  <a:txBody>
                    <a:bodyPr/>
                    <a:lstStyle/>
                    <a:p>
                      <a:endParaRPr lang="en-GB" sz="1200" dirty="0"/>
                    </a:p>
                  </a:txBody>
                  <a:tcPr/>
                </a:tc>
                <a:extLst>
                  <a:ext uri="{0D108BD9-81ED-4DB2-BD59-A6C34878D82A}">
                    <a16:rowId xmlns:a16="http://schemas.microsoft.com/office/drawing/2014/main" val="3032465716"/>
                  </a:ext>
                </a:extLst>
              </a:tr>
              <a:tr h="370840">
                <a:tc>
                  <a:txBody>
                    <a:bodyPr/>
                    <a:lstStyle/>
                    <a:p>
                      <a:r>
                        <a:rPr lang="en-GB" sz="1200" dirty="0"/>
                        <a:t>Assess the impact of health screenings by following up with attendees.</a:t>
                      </a:r>
                    </a:p>
                  </a:txBody>
                  <a:tcPr/>
                </a:tc>
                <a:tc>
                  <a:txBody>
                    <a:bodyPr/>
                    <a:lstStyle/>
                    <a:p>
                      <a:r>
                        <a:rPr lang="en-GB" sz="1200" dirty="0"/>
                        <a:t>Ongoing</a:t>
                      </a:r>
                    </a:p>
                  </a:txBody>
                  <a:tcPr/>
                </a:tc>
                <a:tc>
                  <a:txBody>
                    <a:bodyPr/>
                    <a:lstStyle/>
                    <a:p>
                      <a:endParaRPr lang="en-GB" sz="1200" dirty="0"/>
                    </a:p>
                  </a:txBody>
                  <a:tcPr/>
                </a:tc>
                <a:extLst>
                  <a:ext uri="{0D108BD9-81ED-4DB2-BD59-A6C34878D82A}">
                    <a16:rowId xmlns:a16="http://schemas.microsoft.com/office/drawing/2014/main" val="2131794190"/>
                  </a:ext>
                </a:extLst>
              </a:tr>
              <a:tr h="370840">
                <a:tc>
                  <a:txBody>
                    <a:bodyPr/>
                    <a:lstStyle/>
                    <a:p>
                      <a:r>
                        <a:rPr lang="en-GB" sz="1200" dirty="0"/>
                        <a:t>Adjust event strategy based on participation data and feedback.</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Ongoing</a:t>
                      </a:r>
                    </a:p>
                  </a:txBody>
                  <a:tcPr/>
                </a:tc>
                <a:tc>
                  <a:txBody>
                    <a:bodyPr/>
                    <a:lstStyle/>
                    <a:p>
                      <a:endParaRPr lang="en-GB" sz="1200" dirty="0"/>
                    </a:p>
                  </a:txBody>
                  <a:tcPr/>
                </a:tc>
                <a:extLst>
                  <a:ext uri="{0D108BD9-81ED-4DB2-BD59-A6C34878D82A}">
                    <a16:rowId xmlns:a16="http://schemas.microsoft.com/office/drawing/2014/main" val="385601200"/>
                  </a:ext>
                </a:extLst>
              </a:tr>
            </a:tbl>
          </a:graphicData>
        </a:graphic>
      </p:graphicFrame>
      <p:sp>
        <p:nvSpPr>
          <p:cNvPr id="5" name="TextBox 4">
            <a:extLst>
              <a:ext uri="{FF2B5EF4-FFF2-40B4-BE49-F238E27FC236}">
                <a16:creationId xmlns:a16="http://schemas.microsoft.com/office/drawing/2014/main" id="{0DBBFEA7-5D21-9009-A746-BA2694E31BEB}"/>
              </a:ext>
            </a:extLst>
          </p:cNvPr>
          <p:cNvSpPr txBox="1"/>
          <p:nvPr/>
        </p:nvSpPr>
        <p:spPr>
          <a:xfrm>
            <a:off x="996695" y="1544860"/>
            <a:ext cx="8206299" cy="369332"/>
          </a:xfrm>
          <a:prstGeom prst="rect">
            <a:avLst/>
          </a:prstGeom>
          <a:noFill/>
        </p:spPr>
        <p:txBody>
          <a:bodyPr wrap="square" rtlCol="0">
            <a:spAutoFit/>
          </a:bodyPr>
          <a:lstStyle/>
          <a:p>
            <a:r>
              <a:rPr lang="en-GB" dirty="0"/>
              <a:t>Events and outreach activities – Measurement and evaluation</a:t>
            </a:r>
          </a:p>
        </p:txBody>
      </p:sp>
      <p:pic>
        <p:nvPicPr>
          <p:cNvPr id="7" name="Picture 6">
            <a:extLst>
              <a:ext uri="{FF2B5EF4-FFF2-40B4-BE49-F238E27FC236}">
                <a16:creationId xmlns:a16="http://schemas.microsoft.com/office/drawing/2014/main" id="{829C9C14-9661-6A6A-1895-3F5CFBCB45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703" y="5998464"/>
            <a:ext cx="1727843" cy="212604"/>
          </a:xfrm>
          <a:prstGeom prst="rect">
            <a:avLst/>
          </a:prstGeom>
        </p:spPr>
      </p:pic>
    </p:spTree>
    <p:extLst>
      <p:ext uri="{BB962C8B-B14F-4D97-AF65-F5344CB8AC3E}">
        <p14:creationId xmlns:p14="http://schemas.microsoft.com/office/powerpoint/2010/main" val="22751352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A96E32-1DE5-556F-B2F2-B88CD11262C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E2468C1-B393-6477-9FB7-AE7044A1C76A}"/>
              </a:ext>
            </a:extLst>
          </p:cNvPr>
          <p:cNvSpPr>
            <a:spLocks noGrp="1"/>
          </p:cNvSpPr>
          <p:nvPr>
            <p:ph type="title"/>
          </p:nvPr>
        </p:nvSpPr>
        <p:spPr/>
        <p:txBody>
          <a:bodyPr/>
          <a:lstStyle/>
          <a:p>
            <a:r>
              <a:rPr lang="en-GB" dirty="0"/>
              <a:t>Marketing and communications plan</a:t>
            </a:r>
          </a:p>
        </p:txBody>
      </p:sp>
      <p:graphicFrame>
        <p:nvGraphicFramePr>
          <p:cNvPr id="4" name="Content Placeholder 3">
            <a:extLst>
              <a:ext uri="{FF2B5EF4-FFF2-40B4-BE49-F238E27FC236}">
                <a16:creationId xmlns:a16="http://schemas.microsoft.com/office/drawing/2014/main" id="{EE12E897-30B5-6E8F-378C-484B7B6356B8}"/>
              </a:ext>
            </a:extLst>
          </p:cNvPr>
          <p:cNvGraphicFramePr>
            <a:graphicFrameLocks noGrp="1"/>
          </p:cNvGraphicFramePr>
          <p:nvPr>
            <p:ph idx="1"/>
            <p:extLst>
              <p:ext uri="{D42A27DB-BD31-4B8C-83A1-F6EECF244321}">
                <p14:modId xmlns:p14="http://schemas.microsoft.com/office/powerpoint/2010/main" val="3575496228"/>
              </p:ext>
            </p:extLst>
          </p:nvPr>
        </p:nvGraphicFramePr>
        <p:xfrm>
          <a:off x="838200" y="2128743"/>
          <a:ext cx="10515597" cy="3139440"/>
        </p:xfrm>
        <a:graphic>
          <a:graphicData uri="http://schemas.openxmlformats.org/drawingml/2006/table">
            <a:tbl>
              <a:tblPr firstRow="1" bandRow="1">
                <a:tableStyleId>{93296810-A885-4BE3-A3E7-6D5BEEA58F35}</a:tableStyleId>
              </a:tblPr>
              <a:tblGrid>
                <a:gridCol w="4677697">
                  <a:extLst>
                    <a:ext uri="{9D8B030D-6E8A-4147-A177-3AD203B41FA5}">
                      <a16:colId xmlns:a16="http://schemas.microsoft.com/office/drawing/2014/main" val="3599725967"/>
                    </a:ext>
                  </a:extLst>
                </a:gridCol>
                <a:gridCol w="2332701">
                  <a:extLst>
                    <a:ext uri="{9D8B030D-6E8A-4147-A177-3AD203B41FA5}">
                      <a16:colId xmlns:a16="http://schemas.microsoft.com/office/drawing/2014/main" val="1777390449"/>
                    </a:ext>
                  </a:extLst>
                </a:gridCol>
                <a:gridCol w="3505199">
                  <a:extLst>
                    <a:ext uri="{9D8B030D-6E8A-4147-A177-3AD203B41FA5}">
                      <a16:colId xmlns:a16="http://schemas.microsoft.com/office/drawing/2014/main" val="2542728463"/>
                    </a:ext>
                  </a:extLst>
                </a:gridCol>
              </a:tblGrid>
              <a:tr h="370840">
                <a:tc>
                  <a:txBody>
                    <a:bodyPr/>
                    <a:lstStyle/>
                    <a:p>
                      <a:r>
                        <a:rPr lang="en-GB" sz="1800" dirty="0"/>
                        <a:t>Activity</a:t>
                      </a:r>
                    </a:p>
                  </a:txBody>
                  <a:tcPr/>
                </a:tc>
                <a:tc>
                  <a:txBody>
                    <a:bodyPr/>
                    <a:lstStyle/>
                    <a:p>
                      <a:r>
                        <a:rPr lang="en-GB" dirty="0"/>
                        <a:t>Date</a:t>
                      </a:r>
                    </a:p>
                  </a:txBody>
                  <a:tcPr/>
                </a:tc>
                <a:tc>
                  <a:txBody>
                    <a:bodyPr/>
                    <a:lstStyle/>
                    <a:p>
                      <a:r>
                        <a:rPr lang="en-GB" dirty="0"/>
                        <a:t>Comments</a:t>
                      </a:r>
                    </a:p>
                  </a:txBody>
                  <a:tcPr/>
                </a:tc>
                <a:extLst>
                  <a:ext uri="{0D108BD9-81ED-4DB2-BD59-A6C34878D82A}">
                    <a16:rowId xmlns:a16="http://schemas.microsoft.com/office/drawing/2014/main" val="1811846859"/>
                  </a:ext>
                </a:extLst>
              </a:tr>
              <a:tr h="370840">
                <a:tc>
                  <a:txBody>
                    <a:bodyPr/>
                    <a:lstStyle/>
                    <a:p>
                      <a:r>
                        <a:rPr lang="en-GB" sz="1200" dirty="0"/>
                        <a:t>Website traffic growth rate (monthly and quarterly).</a:t>
                      </a:r>
                    </a:p>
                  </a:txBody>
                  <a:tcPr/>
                </a:tc>
                <a:tc>
                  <a:txBody>
                    <a:bodyPr/>
                    <a:lstStyle/>
                    <a:p>
                      <a:r>
                        <a:rPr lang="en-GB" sz="1200" dirty="0"/>
                        <a:t>Ongoing</a:t>
                      </a:r>
                    </a:p>
                  </a:txBody>
                  <a:tcPr/>
                </a:tc>
                <a:tc>
                  <a:txBody>
                    <a:bodyPr/>
                    <a:lstStyle/>
                    <a:p>
                      <a:endParaRPr lang="en-GB" sz="1200" dirty="0"/>
                    </a:p>
                  </a:txBody>
                  <a:tcPr/>
                </a:tc>
                <a:extLst>
                  <a:ext uri="{0D108BD9-81ED-4DB2-BD59-A6C34878D82A}">
                    <a16:rowId xmlns:a16="http://schemas.microsoft.com/office/drawing/2014/main" val="369310556"/>
                  </a:ext>
                </a:extLst>
              </a:tr>
              <a:tr h="370840">
                <a:tc>
                  <a:txBody>
                    <a:bodyPr/>
                    <a:lstStyle/>
                    <a:p>
                      <a:r>
                        <a:rPr lang="en-GB" sz="1200" dirty="0"/>
                        <a:t>Social media engagement (likes, shares, comments, reach, impressions).</a:t>
                      </a:r>
                    </a:p>
                  </a:txBody>
                  <a:tcPr/>
                </a:tc>
                <a:tc>
                  <a:txBody>
                    <a:bodyPr/>
                    <a:lstStyle/>
                    <a:p>
                      <a:r>
                        <a:rPr lang="en-GB" sz="1200" dirty="0"/>
                        <a:t>Ongoing</a:t>
                      </a:r>
                    </a:p>
                  </a:txBody>
                  <a:tcPr/>
                </a:tc>
                <a:tc>
                  <a:txBody>
                    <a:bodyPr/>
                    <a:lstStyle/>
                    <a:p>
                      <a:endParaRPr lang="en-GB" sz="1200" dirty="0"/>
                    </a:p>
                  </a:txBody>
                  <a:tcPr/>
                </a:tc>
                <a:extLst>
                  <a:ext uri="{0D108BD9-81ED-4DB2-BD59-A6C34878D82A}">
                    <a16:rowId xmlns:a16="http://schemas.microsoft.com/office/drawing/2014/main" val="3032465716"/>
                  </a:ext>
                </a:extLst>
              </a:tr>
              <a:tr h="370840">
                <a:tc>
                  <a:txBody>
                    <a:bodyPr/>
                    <a:lstStyle/>
                    <a:p>
                      <a:r>
                        <a:rPr lang="en-GB" sz="1200" dirty="0"/>
                        <a:t>Conversion rates from digital campaigns (Google Ads, emails, website visits to sign-ups).</a:t>
                      </a:r>
                    </a:p>
                  </a:txBody>
                  <a:tcPr/>
                </a:tc>
                <a:tc>
                  <a:txBody>
                    <a:bodyPr/>
                    <a:lstStyle/>
                    <a:p>
                      <a:r>
                        <a:rPr lang="en-GB" sz="1200" dirty="0"/>
                        <a:t>Ongoing</a:t>
                      </a:r>
                    </a:p>
                  </a:txBody>
                  <a:tcPr/>
                </a:tc>
                <a:tc>
                  <a:txBody>
                    <a:bodyPr/>
                    <a:lstStyle/>
                    <a:p>
                      <a:endParaRPr lang="en-GB" sz="1200" dirty="0"/>
                    </a:p>
                  </a:txBody>
                  <a:tcPr/>
                </a:tc>
                <a:extLst>
                  <a:ext uri="{0D108BD9-81ED-4DB2-BD59-A6C34878D82A}">
                    <a16:rowId xmlns:a16="http://schemas.microsoft.com/office/drawing/2014/main" val="2131794190"/>
                  </a:ext>
                </a:extLst>
              </a:tr>
              <a:tr h="370840">
                <a:tc>
                  <a:txBody>
                    <a:bodyPr/>
                    <a:lstStyle/>
                    <a:p>
                      <a:r>
                        <a:rPr lang="en-GB" sz="1200" dirty="0"/>
                        <a:t>Number of attendees at community events and workshops.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Ongoing</a:t>
                      </a:r>
                    </a:p>
                  </a:txBody>
                  <a:tcPr/>
                </a:tc>
                <a:tc>
                  <a:txBody>
                    <a:bodyPr/>
                    <a:lstStyle/>
                    <a:p>
                      <a:endParaRPr lang="en-GB" sz="1200" dirty="0"/>
                    </a:p>
                  </a:txBody>
                  <a:tcPr/>
                </a:tc>
                <a:extLst>
                  <a:ext uri="{0D108BD9-81ED-4DB2-BD59-A6C34878D82A}">
                    <a16:rowId xmlns:a16="http://schemas.microsoft.com/office/drawing/2014/main" val="3856012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Number of printed materials distributed and feedback from users.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Ongoing</a:t>
                      </a:r>
                    </a:p>
                  </a:txBody>
                  <a:tcPr/>
                </a:tc>
                <a:tc>
                  <a:txBody>
                    <a:bodyPr/>
                    <a:lstStyle/>
                    <a:p>
                      <a:endParaRPr lang="en-GB" sz="1200" dirty="0"/>
                    </a:p>
                  </a:txBody>
                  <a:tcPr/>
                </a:tc>
                <a:extLst>
                  <a:ext uri="{0D108BD9-81ED-4DB2-BD59-A6C34878D82A}">
                    <a16:rowId xmlns:a16="http://schemas.microsoft.com/office/drawing/2014/main" val="136780119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Referral rates from workplaces, schools, and community groups.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Ongoing</a:t>
                      </a:r>
                    </a:p>
                  </a:txBody>
                  <a:tcPr/>
                </a:tc>
                <a:tc>
                  <a:txBody>
                    <a:bodyPr/>
                    <a:lstStyle/>
                    <a:p>
                      <a:endParaRPr lang="en-GB" sz="1200" dirty="0"/>
                    </a:p>
                  </a:txBody>
                  <a:tcPr/>
                </a:tc>
                <a:extLst>
                  <a:ext uri="{0D108BD9-81ED-4DB2-BD59-A6C34878D82A}">
                    <a16:rowId xmlns:a16="http://schemas.microsoft.com/office/drawing/2014/main" val="217256878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Demographic breakdown of service users to ensure targeted engagement is working.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Ongoing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a:txBody>
                  <a:tcPr/>
                </a:tc>
                <a:tc>
                  <a:txBody>
                    <a:bodyPr/>
                    <a:lstStyle/>
                    <a:p>
                      <a:endParaRPr lang="en-GB" sz="1200" dirty="0"/>
                    </a:p>
                  </a:txBody>
                  <a:tcPr/>
                </a:tc>
                <a:extLst>
                  <a:ext uri="{0D108BD9-81ED-4DB2-BD59-A6C34878D82A}">
                    <a16:rowId xmlns:a16="http://schemas.microsoft.com/office/drawing/2014/main" val="1639598337"/>
                  </a:ext>
                </a:extLst>
              </a:tr>
            </a:tbl>
          </a:graphicData>
        </a:graphic>
      </p:graphicFrame>
      <p:sp>
        <p:nvSpPr>
          <p:cNvPr id="5" name="TextBox 4">
            <a:extLst>
              <a:ext uri="{FF2B5EF4-FFF2-40B4-BE49-F238E27FC236}">
                <a16:creationId xmlns:a16="http://schemas.microsoft.com/office/drawing/2014/main" id="{B5E0C397-60C0-B919-238C-84F4C85C387F}"/>
              </a:ext>
            </a:extLst>
          </p:cNvPr>
          <p:cNvSpPr txBox="1"/>
          <p:nvPr/>
        </p:nvSpPr>
        <p:spPr>
          <a:xfrm>
            <a:off x="996695" y="1544860"/>
            <a:ext cx="8206299" cy="369332"/>
          </a:xfrm>
          <a:prstGeom prst="rect">
            <a:avLst/>
          </a:prstGeom>
          <a:noFill/>
        </p:spPr>
        <p:txBody>
          <a:bodyPr wrap="square" rtlCol="0">
            <a:spAutoFit/>
          </a:bodyPr>
          <a:lstStyle/>
          <a:p>
            <a:r>
              <a:rPr lang="en-GB" dirty="0"/>
              <a:t>Measurement and performance tracking – Key performance indications (KPIs)</a:t>
            </a:r>
          </a:p>
        </p:txBody>
      </p:sp>
      <p:pic>
        <p:nvPicPr>
          <p:cNvPr id="7" name="Picture 6">
            <a:extLst>
              <a:ext uri="{FF2B5EF4-FFF2-40B4-BE49-F238E27FC236}">
                <a16:creationId xmlns:a16="http://schemas.microsoft.com/office/drawing/2014/main" id="{0BDCEB1A-1454-34EE-8A52-1BF1F91F55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703" y="5998464"/>
            <a:ext cx="1727843" cy="212604"/>
          </a:xfrm>
          <a:prstGeom prst="rect">
            <a:avLst/>
          </a:prstGeom>
        </p:spPr>
      </p:pic>
    </p:spTree>
    <p:extLst>
      <p:ext uri="{BB962C8B-B14F-4D97-AF65-F5344CB8AC3E}">
        <p14:creationId xmlns:p14="http://schemas.microsoft.com/office/powerpoint/2010/main" val="20835025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8B9D75-687E-DFEE-EDEF-C9E546E4DD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202E042-2536-E338-D5CD-9D876294EA5E}"/>
              </a:ext>
            </a:extLst>
          </p:cNvPr>
          <p:cNvSpPr>
            <a:spLocks noGrp="1"/>
          </p:cNvSpPr>
          <p:nvPr>
            <p:ph type="title"/>
          </p:nvPr>
        </p:nvSpPr>
        <p:spPr/>
        <p:txBody>
          <a:bodyPr/>
          <a:lstStyle/>
          <a:p>
            <a:r>
              <a:rPr lang="en-GB" dirty="0"/>
              <a:t>Marketing and communications plan</a:t>
            </a:r>
          </a:p>
        </p:txBody>
      </p:sp>
      <p:graphicFrame>
        <p:nvGraphicFramePr>
          <p:cNvPr id="4" name="Content Placeholder 3">
            <a:extLst>
              <a:ext uri="{FF2B5EF4-FFF2-40B4-BE49-F238E27FC236}">
                <a16:creationId xmlns:a16="http://schemas.microsoft.com/office/drawing/2014/main" id="{3B0047A2-2548-1253-64EC-3DD9F090208D}"/>
              </a:ext>
            </a:extLst>
          </p:cNvPr>
          <p:cNvGraphicFramePr>
            <a:graphicFrameLocks noGrp="1"/>
          </p:cNvGraphicFramePr>
          <p:nvPr>
            <p:ph idx="1"/>
            <p:extLst>
              <p:ext uri="{D42A27DB-BD31-4B8C-83A1-F6EECF244321}">
                <p14:modId xmlns:p14="http://schemas.microsoft.com/office/powerpoint/2010/main" val="2880990673"/>
              </p:ext>
            </p:extLst>
          </p:nvPr>
        </p:nvGraphicFramePr>
        <p:xfrm>
          <a:off x="838200" y="2128743"/>
          <a:ext cx="10515597" cy="2484120"/>
        </p:xfrm>
        <a:graphic>
          <a:graphicData uri="http://schemas.openxmlformats.org/drawingml/2006/table">
            <a:tbl>
              <a:tblPr firstRow="1" bandRow="1">
                <a:tableStyleId>{93296810-A885-4BE3-A3E7-6D5BEEA58F35}</a:tableStyleId>
              </a:tblPr>
              <a:tblGrid>
                <a:gridCol w="4677697">
                  <a:extLst>
                    <a:ext uri="{9D8B030D-6E8A-4147-A177-3AD203B41FA5}">
                      <a16:colId xmlns:a16="http://schemas.microsoft.com/office/drawing/2014/main" val="3599725967"/>
                    </a:ext>
                  </a:extLst>
                </a:gridCol>
                <a:gridCol w="2332701">
                  <a:extLst>
                    <a:ext uri="{9D8B030D-6E8A-4147-A177-3AD203B41FA5}">
                      <a16:colId xmlns:a16="http://schemas.microsoft.com/office/drawing/2014/main" val="1777390449"/>
                    </a:ext>
                  </a:extLst>
                </a:gridCol>
                <a:gridCol w="3505199">
                  <a:extLst>
                    <a:ext uri="{9D8B030D-6E8A-4147-A177-3AD203B41FA5}">
                      <a16:colId xmlns:a16="http://schemas.microsoft.com/office/drawing/2014/main" val="2542728463"/>
                    </a:ext>
                  </a:extLst>
                </a:gridCol>
              </a:tblGrid>
              <a:tr h="370840">
                <a:tc>
                  <a:txBody>
                    <a:bodyPr/>
                    <a:lstStyle/>
                    <a:p>
                      <a:r>
                        <a:rPr lang="en-GB" sz="1800" dirty="0"/>
                        <a:t>Activity</a:t>
                      </a:r>
                    </a:p>
                  </a:txBody>
                  <a:tcPr/>
                </a:tc>
                <a:tc>
                  <a:txBody>
                    <a:bodyPr/>
                    <a:lstStyle/>
                    <a:p>
                      <a:r>
                        <a:rPr lang="en-GB" dirty="0"/>
                        <a:t>Date</a:t>
                      </a:r>
                    </a:p>
                  </a:txBody>
                  <a:tcPr/>
                </a:tc>
                <a:tc>
                  <a:txBody>
                    <a:bodyPr/>
                    <a:lstStyle/>
                    <a:p>
                      <a:r>
                        <a:rPr lang="en-GB" dirty="0"/>
                        <a:t>Comments</a:t>
                      </a:r>
                    </a:p>
                  </a:txBody>
                  <a:tcPr/>
                </a:tc>
                <a:extLst>
                  <a:ext uri="{0D108BD9-81ED-4DB2-BD59-A6C34878D82A}">
                    <a16:rowId xmlns:a16="http://schemas.microsoft.com/office/drawing/2014/main" val="1811846859"/>
                  </a:ext>
                </a:extLst>
              </a:tr>
              <a:tr h="370840">
                <a:tc>
                  <a:txBody>
                    <a:bodyPr/>
                    <a:lstStyle/>
                    <a:p>
                      <a:r>
                        <a:rPr lang="en-GB" sz="1200" dirty="0"/>
                        <a:t>Implement Google Analytics to track website performance and user behaviour.</a:t>
                      </a:r>
                    </a:p>
                  </a:txBody>
                  <a:tcPr/>
                </a:tc>
                <a:tc>
                  <a:txBody>
                    <a:bodyPr/>
                    <a:lstStyle/>
                    <a:p>
                      <a:r>
                        <a:rPr lang="en-GB" sz="1200" dirty="0"/>
                        <a:t>Ongoing</a:t>
                      </a:r>
                    </a:p>
                  </a:txBody>
                  <a:tcPr/>
                </a:tc>
                <a:tc>
                  <a:txBody>
                    <a:bodyPr/>
                    <a:lstStyle/>
                    <a:p>
                      <a:endParaRPr lang="en-GB" sz="1200" dirty="0"/>
                    </a:p>
                  </a:txBody>
                  <a:tcPr/>
                </a:tc>
                <a:extLst>
                  <a:ext uri="{0D108BD9-81ED-4DB2-BD59-A6C34878D82A}">
                    <a16:rowId xmlns:a16="http://schemas.microsoft.com/office/drawing/2014/main" val="369310556"/>
                  </a:ext>
                </a:extLst>
              </a:tr>
              <a:tr h="370840">
                <a:tc>
                  <a:txBody>
                    <a:bodyPr/>
                    <a:lstStyle/>
                    <a:p>
                      <a:r>
                        <a:rPr lang="en-GB" sz="1200" dirty="0"/>
                        <a:t>Use social media insights tools to measure engagement trends.</a:t>
                      </a:r>
                    </a:p>
                  </a:txBody>
                  <a:tcPr/>
                </a:tc>
                <a:tc>
                  <a:txBody>
                    <a:bodyPr/>
                    <a:lstStyle/>
                    <a:p>
                      <a:r>
                        <a:rPr lang="en-GB" sz="1200" dirty="0"/>
                        <a:t>Ongoing</a:t>
                      </a:r>
                    </a:p>
                  </a:txBody>
                  <a:tcPr/>
                </a:tc>
                <a:tc>
                  <a:txBody>
                    <a:bodyPr/>
                    <a:lstStyle/>
                    <a:p>
                      <a:endParaRPr lang="en-GB" sz="1200" dirty="0"/>
                    </a:p>
                  </a:txBody>
                  <a:tcPr/>
                </a:tc>
                <a:extLst>
                  <a:ext uri="{0D108BD9-81ED-4DB2-BD59-A6C34878D82A}">
                    <a16:rowId xmlns:a16="http://schemas.microsoft.com/office/drawing/2014/main" val="3032465716"/>
                  </a:ext>
                </a:extLst>
              </a:tr>
              <a:tr h="370840">
                <a:tc>
                  <a:txBody>
                    <a:bodyPr/>
                    <a:lstStyle/>
                    <a:p>
                      <a:r>
                        <a:rPr lang="en-GB" sz="1200" dirty="0"/>
                        <a:t>Track event attendance and sign-ups through online registration forms and physical sign-in sheets.</a:t>
                      </a:r>
                    </a:p>
                  </a:txBody>
                  <a:tcPr/>
                </a:tc>
                <a:tc>
                  <a:txBody>
                    <a:bodyPr/>
                    <a:lstStyle/>
                    <a:p>
                      <a:r>
                        <a:rPr lang="en-GB" sz="1200" dirty="0"/>
                        <a:t>Ongoing</a:t>
                      </a:r>
                    </a:p>
                  </a:txBody>
                  <a:tcPr/>
                </a:tc>
                <a:tc>
                  <a:txBody>
                    <a:bodyPr/>
                    <a:lstStyle/>
                    <a:p>
                      <a:endParaRPr lang="en-GB" sz="1200" dirty="0"/>
                    </a:p>
                  </a:txBody>
                  <a:tcPr/>
                </a:tc>
                <a:extLst>
                  <a:ext uri="{0D108BD9-81ED-4DB2-BD59-A6C34878D82A}">
                    <a16:rowId xmlns:a16="http://schemas.microsoft.com/office/drawing/2014/main" val="2131794190"/>
                  </a:ext>
                </a:extLst>
              </a:tr>
              <a:tr h="370840">
                <a:tc>
                  <a:txBody>
                    <a:bodyPr/>
                    <a:lstStyle/>
                    <a:p>
                      <a:r>
                        <a:rPr lang="en-GB" sz="1200" dirty="0"/>
                        <a:t>Monitor client enquiries and feedback to identify recurring concerns.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Ongoing</a:t>
                      </a:r>
                    </a:p>
                  </a:txBody>
                  <a:tcPr/>
                </a:tc>
                <a:tc>
                  <a:txBody>
                    <a:bodyPr/>
                    <a:lstStyle/>
                    <a:p>
                      <a:endParaRPr lang="en-GB" sz="1200" dirty="0"/>
                    </a:p>
                  </a:txBody>
                  <a:tcPr/>
                </a:tc>
                <a:extLst>
                  <a:ext uri="{0D108BD9-81ED-4DB2-BD59-A6C34878D82A}">
                    <a16:rowId xmlns:a16="http://schemas.microsoft.com/office/drawing/2014/main" val="385601200"/>
                  </a:ext>
                </a:extLst>
              </a:tr>
              <a:tr h="370840">
                <a:tc>
                  <a:txBody>
                    <a:bodyPr/>
                    <a:lstStyle/>
                    <a:p>
                      <a:r>
                        <a:rPr lang="en-GB" sz="1200" dirty="0"/>
                        <a:t>Conduct community surveys to measure awareness and satisfaction levels.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Ongoing</a:t>
                      </a:r>
                    </a:p>
                  </a:txBody>
                  <a:tcPr/>
                </a:tc>
                <a:tc>
                  <a:txBody>
                    <a:bodyPr/>
                    <a:lstStyle/>
                    <a:p>
                      <a:endParaRPr lang="en-GB" sz="1200" dirty="0"/>
                    </a:p>
                  </a:txBody>
                  <a:tcPr/>
                </a:tc>
                <a:extLst>
                  <a:ext uri="{0D108BD9-81ED-4DB2-BD59-A6C34878D82A}">
                    <a16:rowId xmlns:a16="http://schemas.microsoft.com/office/drawing/2014/main" val="1367801195"/>
                  </a:ext>
                </a:extLst>
              </a:tr>
            </a:tbl>
          </a:graphicData>
        </a:graphic>
      </p:graphicFrame>
      <p:sp>
        <p:nvSpPr>
          <p:cNvPr id="5" name="TextBox 4">
            <a:extLst>
              <a:ext uri="{FF2B5EF4-FFF2-40B4-BE49-F238E27FC236}">
                <a16:creationId xmlns:a16="http://schemas.microsoft.com/office/drawing/2014/main" id="{C4199691-6240-EC57-3523-BF50677CF977}"/>
              </a:ext>
            </a:extLst>
          </p:cNvPr>
          <p:cNvSpPr txBox="1"/>
          <p:nvPr/>
        </p:nvSpPr>
        <p:spPr>
          <a:xfrm>
            <a:off x="996695" y="1544860"/>
            <a:ext cx="8206299" cy="369332"/>
          </a:xfrm>
          <a:prstGeom prst="rect">
            <a:avLst/>
          </a:prstGeom>
          <a:noFill/>
        </p:spPr>
        <p:txBody>
          <a:bodyPr wrap="square" rtlCol="0">
            <a:spAutoFit/>
          </a:bodyPr>
          <a:lstStyle/>
          <a:p>
            <a:r>
              <a:rPr lang="en-GB" dirty="0"/>
              <a:t>Measurement and performance tracking – Data collection and reporting</a:t>
            </a:r>
          </a:p>
        </p:txBody>
      </p:sp>
      <p:pic>
        <p:nvPicPr>
          <p:cNvPr id="7" name="Picture 6">
            <a:extLst>
              <a:ext uri="{FF2B5EF4-FFF2-40B4-BE49-F238E27FC236}">
                <a16:creationId xmlns:a16="http://schemas.microsoft.com/office/drawing/2014/main" id="{F9C54C91-F44C-2EBA-5B8C-3E4D4B21A4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703" y="5998464"/>
            <a:ext cx="1727843" cy="212604"/>
          </a:xfrm>
          <a:prstGeom prst="rect">
            <a:avLst/>
          </a:prstGeom>
        </p:spPr>
      </p:pic>
    </p:spTree>
    <p:extLst>
      <p:ext uri="{BB962C8B-B14F-4D97-AF65-F5344CB8AC3E}">
        <p14:creationId xmlns:p14="http://schemas.microsoft.com/office/powerpoint/2010/main" val="4108934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C2B041-435C-B69F-D3E8-B2B746633E5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ECAC7A-A43B-453C-1EA6-A456435E11AD}"/>
              </a:ext>
            </a:extLst>
          </p:cNvPr>
          <p:cNvSpPr>
            <a:spLocks noGrp="1"/>
          </p:cNvSpPr>
          <p:nvPr>
            <p:ph type="title"/>
          </p:nvPr>
        </p:nvSpPr>
        <p:spPr/>
        <p:txBody>
          <a:bodyPr/>
          <a:lstStyle/>
          <a:p>
            <a:r>
              <a:rPr lang="en-GB" dirty="0"/>
              <a:t>Marketing and communications plan</a:t>
            </a:r>
          </a:p>
        </p:txBody>
      </p:sp>
      <p:graphicFrame>
        <p:nvGraphicFramePr>
          <p:cNvPr id="4" name="Content Placeholder 3">
            <a:extLst>
              <a:ext uri="{FF2B5EF4-FFF2-40B4-BE49-F238E27FC236}">
                <a16:creationId xmlns:a16="http://schemas.microsoft.com/office/drawing/2014/main" id="{B6D16CB5-D367-7690-B00B-5FFC5C18C276}"/>
              </a:ext>
            </a:extLst>
          </p:cNvPr>
          <p:cNvGraphicFramePr>
            <a:graphicFrameLocks noGrp="1"/>
          </p:cNvGraphicFramePr>
          <p:nvPr>
            <p:ph idx="1"/>
            <p:extLst>
              <p:ext uri="{D42A27DB-BD31-4B8C-83A1-F6EECF244321}">
                <p14:modId xmlns:p14="http://schemas.microsoft.com/office/powerpoint/2010/main" val="3571864326"/>
              </p:ext>
            </p:extLst>
          </p:nvPr>
        </p:nvGraphicFramePr>
        <p:xfrm>
          <a:off x="838200" y="2128743"/>
          <a:ext cx="10515597" cy="2113280"/>
        </p:xfrm>
        <a:graphic>
          <a:graphicData uri="http://schemas.openxmlformats.org/drawingml/2006/table">
            <a:tbl>
              <a:tblPr firstRow="1" bandRow="1">
                <a:tableStyleId>{93296810-A885-4BE3-A3E7-6D5BEEA58F35}</a:tableStyleId>
              </a:tblPr>
              <a:tblGrid>
                <a:gridCol w="4677697">
                  <a:extLst>
                    <a:ext uri="{9D8B030D-6E8A-4147-A177-3AD203B41FA5}">
                      <a16:colId xmlns:a16="http://schemas.microsoft.com/office/drawing/2014/main" val="3599725967"/>
                    </a:ext>
                  </a:extLst>
                </a:gridCol>
                <a:gridCol w="2332701">
                  <a:extLst>
                    <a:ext uri="{9D8B030D-6E8A-4147-A177-3AD203B41FA5}">
                      <a16:colId xmlns:a16="http://schemas.microsoft.com/office/drawing/2014/main" val="1777390449"/>
                    </a:ext>
                  </a:extLst>
                </a:gridCol>
                <a:gridCol w="3505199">
                  <a:extLst>
                    <a:ext uri="{9D8B030D-6E8A-4147-A177-3AD203B41FA5}">
                      <a16:colId xmlns:a16="http://schemas.microsoft.com/office/drawing/2014/main" val="2542728463"/>
                    </a:ext>
                  </a:extLst>
                </a:gridCol>
              </a:tblGrid>
              <a:tr h="370840">
                <a:tc>
                  <a:txBody>
                    <a:bodyPr/>
                    <a:lstStyle/>
                    <a:p>
                      <a:r>
                        <a:rPr lang="en-GB" sz="1800" dirty="0"/>
                        <a:t>Activity</a:t>
                      </a:r>
                    </a:p>
                  </a:txBody>
                  <a:tcPr/>
                </a:tc>
                <a:tc>
                  <a:txBody>
                    <a:bodyPr/>
                    <a:lstStyle/>
                    <a:p>
                      <a:r>
                        <a:rPr lang="en-GB" dirty="0"/>
                        <a:t>Date</a:t>
                      </a:r>
                    </a:p>
                  </a:txBody>
                  <a:tcPr/>
                </a:tc>
                <a:tc>
                  <a:txBody>
                    <a:bodyPr/>
                    <a:lstStyle/>
                    <a:p>
                      <a:r>
                        <a:rPr lang="en-GB" dirty="0"/>
                        <a:t>Comments</a:t>
                      </a:r>
                    </a:p>
                  </a:txBody>
                  <a:tcPr/>
                </a:tc>
                <a:extLst>
                  <a:ext uri="{0D108BD9-81ED-4DB2-BD59-A6C34878D82A}">
                    <a16:rowId xmlns:a16="http://schemas.microsoft.com/office/drawing/2014/main" val="1811846859"/>
                  </a:ext>
                </a:extLst>
              </a:tr>
              <a:tr h="370840">
                <a:tc>
                  <a:txBody>
                    <a:bodyPr/>
                    <a:lstStyle/>
                    <a:p>
                      <a:r>
                        <a:rPr lang="en-GB" sz="1200" dirty="0"/>
                        <a:t>Hold internal strategy meetings every quarter to review progress against KPIs.</a:t>
                      </a:r>
                    </a:p>
                  </a:txBody>
                  <a:tcPr/>
                </a:tc>
                <a:tc>
                  <a:txBody>
                    <a:bodyPr/>
                    <a:lstStyle/>
                    <a:p>
                      <a:r>
                        <a:rPr lang="en-GB" sz="1200" dirty="0"/>
                        <a:t>Ongoing</a:t>
                      </a:r>
                    </a:p>
                  </a:txBody>
                  <a:tcPr/>
                </a:tc>
                <a:tc>
                  <a:txBody>
                    <a:bodyPr/>
                    <a:lstStyle/>
                    <a:p>
                      <a:endParaRPr lang="en-GB" sz="1200" dirty="0"/>
                    </a:p>
                  </a:txBody>
                  <a:tcPr/>
                </a:tc>
                <a:extLst>
                  <a:ext uri="{0D108BD9-81ED-4DB2-BD59-A6C34878D82A}">
                    <a16:rowId xmlns:a16="http://schemas.microsoft.com/office/drawing/2014/main" val="369310556"/>
                  </a:ext>
                </a:extLst>
              </a:tr>
              <a:tr h="370840">
                <a:tc>
                  <a:txBody>
                    <a:bodyPr/>
                    <a:lstStyle/>
                    <a:p>
                      <a:r>
                        <a:rPr lang="en-GB" sz="1200" dirty="0"/>
                        <a:t>Compare data against initial targets and adjust tactics where necessary.</a:t>
                      </a:r>
                    </a:p>
                  </a:txBody>
                  <a:tcPr/>
                </a:tc>
                <a:tc>
                  <a:txBody>
                    <a:bodyPr/>
                    <a:lstStyle/>
                    <a:p>
                      <a:r>
                        <a:rPr lang="en-GB" sz="1200" dirty="0"/>
                        <a:t>Ongoing</a:t>
                      </a:r>
                    </a:p>
                  </a:txBody>
                  <a:tcPr/>
                </a:tc>
                <a:tc>
                  <a:txBody>
                    <a:bodyPr/>
                    <a:lstStyle/>
                    <a:p>
                      <a:endParaRPr lang="en-GB" sz="1200" dirty="0"/>
                    </a:p>
                  </a:txBody>
                  <a:tcPr/>
                </a:tc>
                <a:extLst>
                  <a:ext uri="{0D108BD9-81ED-4DB2-BD59-A6C34878D82A}">
                    <a16:rowId xmlns:a16="http://schemas.microsoft.com/office/drawing/2014/main" val="3032465716"/>
                  </a:ext>
                </a:extLst>
              </a:tr>
              <a:tr h="370840">
                <a:tc>
                  <a:txBody>
                    <a:bodyPr/>
                    <a:lstStyle/>
                    <a:p>
                      <a:r>
                        <a:rPr lang="en-GB" sz="1200" dirty="0"/>
                        <a:t>Identify successful campaigns and replicate best practices for future initiatives.</a:t>
                      </a:r>
                    </a:p>
                  </a:txBody>
                  <a:tcPr/>
                </a:tc>
                <a:tc>
                  <a:txBody>
                    <a:bodyPr/>
                    <a:lstStyle/>
                    <a:p>
                      <a:r>
                        <a:rPr lang="en-GB" sz="1200" dirty="0"/>
                        <a:t>Ongoing</a:t>
                      </a:r>
                    </a:p>
                  </a:txBody>
                  <a:tcPr/>
                </a:tc>
                <a:tc>
                  <a:txBody>
                    <a:bodyPr/>
                    <a:lstStyle/>
                    <a:p>
                      <a:endParaRPr lang="en-GB" sz="1200" dirty="0"/>
                    </a:p>
                  </a:txBody>
                  <a:tcPr/>
                </a:tc>
                <a:extLst>
                  <a:ext uri="{0D108BD9-81ED-4DB2-BD59-A6C34878D82A}">
                    <a16:rowId xmlns:a16="http://schemas.microsoft.com/office/drawing/2014/main" val="2131794190"/>
                  </a:ext>
                </a:extLst>
              </a:tr>
              <a:tr h="370840">
                <a:tc>
                  <a:txBody>
                    <a:bodyPr/>
                    <a:lstStyle/>
                    <a:p>
                      <a:r>
                        <a:rPr lang="en-GB" sz="1200" dirty="0"/>
                        <a:t>Present findings to key stakeholders, including </a:t>
                      </a:r>
                      <a:r>
                        <a:rPr lang="en-GB" sz="1200" b="1" dirty="0">
                          <a:solidFill>
                            <a:schemeClr val="tx1"/>
                          </a:solidFill>
                        </a:rPr>
                        <a:t>XXXX </a:t>
                      </a:r>
                      <a:r>
                        <a:rPr lang="en-GB" sz="1200" dirty="0"/>
                        <a:t>and local government representatives.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Ongoing</a:t>
                      </a:r>
                    </a:p>
                  </a:txBody>
                  <a:tcPr/>
                </a:tc>
                <a:tc>
                  <a:txBody>
                    <a:bodyPr/>
                    <a:lstStyle/>
                    <a:p>
                      <a:endParaRPr lang="en-GB" sz="1200" dirty="0"/>
                    </a:p>
                  </a:txBody>
                  <a:tcPr/>
                </a:tc>
                <a:extLst>
                  <a:ext uri="{0D108BD9-81ED-4DB2-BD59-A6C34878D82A}">
                    <a16:rowId xmlns:a16="http://schemas.microsoft.com/office/drawing/2014/main" val="385601200"/>
                  </a:ext>
                </a:extLst>
              </a:tr>
            </a:tbl>
          </a:graphicData>
        </a:graphic>
      </p:graphicFrame>
      <p:sp>
        <p:nvSpPr>
          <p:cNvPr id="5" name="TextBox 4">
            <a:extLst>
              <a:ext uri="{FF2B5EF4-FFF2-40B4-BE49-F238E27FC236}">
                <a16:creationId xmlns:a16="http://schemas.microsoft.com/office/drawing/2014/main" id="{ADA3A060-F898-795B-CFFF-0C856D88CB4D}"/>
              </a:ext>
            </a:extLst>
          </p:cNvPr>
          <p:cNvSpPr txBox="1"/>
          <p:nvPr/>
        </p:nvSpPr>
        <p:spPr>
          <a:xfrm>
            <a:off x="996695" y="1544860"/>
            <a:ext cx="8206299" cy="369332"/>
          </a:xfrm>
          <a:prstGeom prst="rect">
            <a:avLst/>
          </a:prstGeom>
          <a:noFill/>
        </p:spPr>
        <p:txBody>
          <a:bodyPr wrap="square" rtlCol="0">
            <a:spAutoFit/>
          </a:bodyPr>
          <a:lstStyle/>
          <a:p>
            <a:r>
              <a:rPr lang="en-GB" dirty="0"/>
              <a:t>Measurement and performance tracking – Quarterly performance reviews</a:t>
            </a:r>
          </a:p>
        </p:txBody>
      </p:sp>
      <p:pic>
        <p:nvPicPr>
          <p:cNvPr id="7" name="Picture 6">
            <a:extLst>
              <a:ext uri="{FF2B5EF4-FFF2-40B4-BE49-F238E27FC236}">
                <a16:creationId xmlns:a16="http://schemas.microsoft.com/office/drawing/2014/main" id="{DEA42A48-A7EB-AA24-984B-CE1E541F83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703" y="5998464"/>
            <a:ext cx="1727843" cy="212604"/>
          </a:xfrm>
          <a:prstGeom prst="rect">
            <a:avLst/>
          </a:prstGeom>
        </p:spPr>
      </p:pic>
    </p:spTree>
    <p:extLst>
      <p:ext uri="{BB962C8B-B14F-4D97-AF65-F5344CB8AC3E}">
        <p14:creationId xmlns:p14="http://schemas.microsoft.com/office/powerpoint/2010/main" val="10059454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13CBC8-7D13-6E09-9E93-012FA0F99C0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8A630EA-DF9C-AECD-E85F-ADA88F694096}"/>
              </a:ext>
            </a:extLst>
          </p:cNvPr>
          <p:cNvSpPr>
            <a:spLocks noGrp="1"/>
          </p:cNvSpPr>
          <p:nvPr>
            <p:ph type="title"/>
          </p:nvPr>
        </p:nvSpPr>
        <p:spPr/>
        <p:txBody>
          <a:bodyPr/>
          <a:lstStyle/>
          <a:p>
            <a:r>
              <a:rPr lang="en-GB" dirty="0"/>
              <a:t>Marketing and communications plan</a:t>
            </a:r>
          </a:p>
        </p:txBody>
      </p:sp>
      <p:graphicFrame>
        <p:nvGraphicFramePr>
          <p:cNvPr id="4" name="Content Placeholder 3">
            <a:extLst>
              <a:ext uri="{FF2B5EF4-FFF2-40B4-BE49-F238E27FC236}">
                <a16:creationId xmlns:a16="http://schemas.microsoft.com/office/drawing/2014/main" id="{6EFD87FC-A91A-81BB-F8CB-270EE281260D}"/>
              </a:ext>
            </a:extLst>
          </p:cNvPr>
          <p:cNvGraphicFramePr>
            <a:graphicFrameLocks noGrp="1"/>
          </p:cNvGraphicFramePr>
          <p:nvPr>
            <p:ph idx="1"/>
            <p:extLst>
              <p:ext uri="{D42A27DB-BD31-4B8C-83A1-F6EECF244321}">
                <p14:modId xmlns:p14="http://schemas.microsoft.com/office/powerpoint/2010/main" val="3367969893"/>
              </p:ext>
            </p:extLst>
          </p:nvPr>
        </p:nvGraphicFramePr>
        <p:xfrm>
          <a:off x="838200" y="2128743"/>
          <a:ext cx="10515597" cy="2199640"/>
        </p:xfrm>
        <a:graphic>
          <a:graphicData uri="http://schemas.openxmlformats.org/drawingml/2006/table">
            <a:tbl>
              <a:tblPr firstRow="1" bandRow="1">
                <a:tableStyleId>{93296810-A885-4BE3-A3E7-6D5BEEA58F35}</a:tableStyleId>
              </a:tblPr>
              <a:tblGrid>
                <a:gridCol w="4677697">
                  <a:extLst>
                    <a:ext uri="{9D8B030D-6E8A-4147-A177-3AD203B41FA5}">
                      <a16:colId xmlns:a16="http://schemas.microsoft.com/office/drawing/2014/main" val="3599725967"/>
                    </a:ext>
                  </a:extLst>
                </a:gridCol>
                <a:gridCol w="2332701">
                  <a:extLst>
                    <a:ext uri="{9D8B030D-6E8A-4147-A177-3AD203B41FA5}">
                      <a16:colId xmlns:a16="http://schemas.microsoft.com/office/drawing/2014/main" val="1777390449"/>
                    </a:ext>
                  </a:extLst>
                </a:gridCol>
                <a:gridCol w="3505199">
                  <a:extLst>
                    <a:ext uri="{9D8B030D-6E8A-4147-A177-3AD203B41FA5}">
                      <a16:colId xmlns:a16="http://schemas.microsoft.com/office/drawing/2014/main" val="2542728463"/>
                    </a:ext>
                  </a:extLst>
                </a:gridCol>
              </a:tblGrid>
              <a:tr h="370840">
                <a:tc>
                  <a:txBody>
                    <a:bodyPr/>
                    <a:lstStyle/>
                    <a:p>
                      <a:r>
                        <a:rPr lang="en-GB" sz="1800" dirty="0"/>
                        <a:t>Activity</a:t>
                      </a:r>
                    </a:p>
                  </a:txBody>
                  <a:tcPr/>
                </a:tc>
                <a:tc>
                  <a:txBody>
                    <a:bodyPr/>
                    <a:lstStyle/>
                    <a:p>
                      <a:r>
                        <a:rPr lang="en-GB" dirty="0"/>
                        <a:t>Date</a:t>
                      </a:r>
                    </a:p>
                  </a:txBody>
                  <a:tcPr/>
                </a:tc>
                <a:tc>
                  <a:txBody>
                    <a:bodyPr/>
                    <a:lstStyle/>
                    <a:p>
                      <a:r>
                        <a:rPr lang="en-GB" dirty="0"/>
                        <a:t>Comments</a:t>
                      </a:r>
                    </a:p>
                  </a:txBody>
                  <a:tcPr/>
                </a:tc>
                <a:extLst>
                  <a:ext uri="{0D108BD9-81ED-4DB2-BD59-A6C34878D82A}">
                    <a16:rowId xmlns:a16="http://schemas.microsoft.com/office/drawing/2014/main" val="1811846859"/>
                  </a:ext>
                </a:extLst>
              </a:tr>
              <a:tr h="370840">
                <a:tc>
                  <a:txBody>
                    <a:bodyPr/>
                    <a:lstStyle/>
                    <a:p>
                      <a:r>
                        <a:rPr lang="en-GB" sz="1200" dirty="0"/>
                        <a:t>Use insights from data collection to refine marketing messages and strategies.</a:t>
                      </a:r>
                    </a:p>
                  </a:txBody>
                  <a:tcPr/>
                </a:tc>
                <a:tc>
                  <a:txBody>
                    <a:bodyPr/>
                    <a:lstStyle/>
                    <a:p>
                      <a:r>
                        <a:rPr lang="en-GB" sz="1200" dirty="0"/>
                        <a:t>Ongoing</a:t>
                      </a:r>
                    </a:p>
                  </a:txBody>
                  <a:tcPr/>
                </a:tc>
                <a:tc>
                  <a:txBody>
                    <a:bodyPr/>
                    <a:lstStyle/>
                    <a:p>
                      <a:endParaRPr lang="en-GB" sz="1200" dirty="0"/>
                    </a:p>
                  </a:txBody>
                  <a:tcPr/>
                </a:tc>
                <a:extLst>
                  <a:ext uri="{0D108BD9-81ED-4DB2-BD59-A6C34878D82A}">
                    <a16:rowId xmlns:a16="http://schemas.microsoft.com/office/drawing/2014/main" val="369310556"/>
                  </a:ext>
                </a:extLst>
              </a:tr>
              <a:tr h="370840">
                <a:tc>
                  <a:txBody>
                    <a:bodyPr/>
                    <a:lstStyle/>
                    <a:p>
                      <a:r>
                        <a:rPr lang="en-GB" sz="1200" dirty="0"/>
                        <a:t>Test different advertising and outreach approaches to identify the most effective ones.</a:t>
                      </a:r>
                    </a:p>
                  </a:txBody>
                  <a:tcPr/>
                </a:tc>
                <a:tc>
                  <a:txBody>
                    <a:bodyPr/>
                    <a:lstStyle/>
                    <a:p>
                      <a:r>
                        <a:rPr lang="en-GB" sz="1200" dirty="0"/>
                        <a:t>Ongoing</a:t>
                      </a:r>
                    </a:p>
                  </a:txBody>
                  <a:tcPr/>
                </a:tc>
                <a:tc>
                  <a:txBody>
                    <a:bodyPr/>
                    <a:lstStyle/>
                    <a:p>
                      <a:endParaRPr lang="en-GB" sz="1200" dirty="0"/>
                    </a:p>
                  </a:txBody>
                  <a:tcPr/>
                </a:tc>
                <a:extLst>
                  <a:ext uri="{0D108BD9-81ED-4DB2-BD59-A6C34878D82A}">
                    <a16:rowId xmlns:a16="http://schemas.microsoft.com/office/drawing/2014/main" val="3032465716"/>
                  </a:ext>
                </a:extLst>
              </a:tr>
              <a:tr h="370840">
                <a:tc>
                  <a:txBody>
                    <a:bodyPr/>
                    <a:lstStyle/>
                    <a:p>
                      <a:r>
                        <a:rPr lang="en-GB" sz="1200" dirty="0"/>
                        <a:t>Address barriers identified in community feedback to improve accessibility.</a:t>
                      </a:r>
                    </a:p>
                  </a:txBody>
                  <a:tcPr/>
                </a:tc>
                <a:tc>
                  <a:txBody>
                    <a:bodyPr/>
                    <a:lstStyle/>
                    <a:p>
                      <a:r>
                        <a:rPr lang="en-GB" sz="1200" dirty="0"/>
                        <a:t>Ongoing</a:t>
                      </a:r>
                    </a:p>
                  </a:txBody>
                  <a:tcPr/>
                </a:tc>
                <a:tc>
                  <a:txBody>
                    <a:bodyPr/>
                    <a:lstStyle/>
                    <a:p>
                      <a:endParaRPr lang="en-GB" sz="1200" dirty="0"/>
                    </a:p>
                  </a:txBody>
                  <a:tcPr/>
                </a:tc>
                <a:extLst>
                  <a:ext uri="{0D108BD9-81ED-4DB2-BD59-A6C34878D82A}">
                    <a16:rowId xmlns:a16="http://schemas.microsoft.com/office/drawing/2014/main" val="2131794190"/>
                  </a:ext>
                </a:extLst>
              </a:tr>
              <a:tr h="370840">
                <a:tc>
                  <a:txBody>
                    <a:bodyPr/>
                    <a:lstStyle/>
                    <a:p>
                      <a:r>
                        <a:rPr lang="en-GB" sz="1200" dirty="0"/>
                        <a:t>Pilot new initiatives and expand successful ones in future marketing cycles.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Ongoing</a:t>
                      </a:r>
                    </a:p>
                  </a:txBody>
                  <a:tcPr/>
                </a:tc>
                <a:tc>
                  <a:txBody>
                    <a:bodyPr/>
                    <a:lstStyle/>
                    <a:p>
                      <a:endParaRPr lang="en-GB" sz="1200" dirty="0"/>
                    </a:p>
                  </a:txBody>
                  <a:tcPr/>
                </a:tc>
                <a:extLst>
                  <a:ext uri="{0D108BD9-81ED-4DB2-BD59-A6C34878D82A}">
                    <a16:rowId xmlns:a16="http://schemas.microsoft.com/office/drawing/2014/main" val="385601200"/>
                  </a:ext>
                </a:extLst>
              </a:tr>
            </a:tbl>
          </a:graphicData>
        </a:graphic>
      </p:graphicFrame>
      <p:sp>
        <p:nvSpPr>
          <p:cNvPr id="5" name="TextBox 4">
            <a:extLst>
              <a:ext uri="{FF2B5EF4-FFF2-40B4-BE49-F238E27FC236}">
                <a16:creationId xmlns:a16="http://schemas.microsoft.com/office/drawing/2014/main" id="{E3DD6320-5636-ABED-F708-61D977D4AE00}"/>
              </a:ext>
            </a:extLst>
          </p:cNvPr>
          <p:cNvSpPr txBox="1"/>
          <p:nvPr/>
        </p:nvSpPr>
        <p:spPr>
          <a:xfrm>
            <a:off x="996695" y="1544860"/>
            <a:ext cx="8206299" cy="369332"/>
          </a:xfrm>
          <a:prstGeom prst="rect">
            <a:avLst/>
          </a:prstGeom>
          <a:noFill/>
        </p:spPr>
        <p:txBody>
          <a:bodyPr wrap="square" rtlCol="0">
            <a:spAutoFit/>
          </a:bodyPr>
          <a:lstStyle/>
          <a:p>
            <a:r>
              <a:rPr lang="en-GB" dirty="0"/>
              <a:t>Measurement and performance tracking – Adaptation and continuous improvement</a:t>
            </a:r>
          </a:p>
        </p:txBody>
      </p:sp>
      <p:pic>
        <p:nvPicPr>
          <p:cNvPr id="7" name="Picture 6">
            <a:extLst>
              <a:ext uri="{FF2B5EF4-FFF2-40B4-BE49-F238E27FC236}">
                <a16:creationId xmlns:a16="http://schemas.microsoft.com/office/drawing/2014/main" id="{478C5AFF-382E-C474-D9BD-B236BAA6B3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703" y="5998464"/>
            <a:ext cx="1727843" cy="212604"/>
          </a:xfrm>
          <a:prstGeom prst="rect">
            <a:avLst/>
          </a:prstGeom>
        </p:spPr>
      </p:pic>
    </p:spTree>
    <p:extLst>
      <p:ext uri="{BB962C8B-B14F-4D97-AF65-F5344CB8AC3E}">
        <p14:creationId xmlns:p14="http://schemas.microsoft.com/office/powerpoint/2010/main" val="5163398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769244-E5C3-A5DB-324D-58124597B8F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E5139A1-C3B6-C6C5-D15B-32A11A68083C}"/>
              </a:ext>
            </a:extLst>
          </p:cNvPr>
          <p:cNvSpPr>
            <a:spLocks noGrp="1"/>
          </p:cNvSpPr>
          <p:nvPr>
            <p:ph type="title"/>
          </p:nvPr>
        </p:nvSpPr>
        <p:spPr/>
        <p:txBody>
          <a:bodyPr/>
          <a:lstStyle/>
          <a:p>
            <a:r>
              <a:rPr lang="en-GB" dirty="0"/>
              <a:t>Timeline and action plan</a:t>
            </a:r>
          </a:p>
        </p:txBody>
      </p:sp>
      <p:graphicFrame>
        <p:nvGraphicFramePr>
          <p:cNvPr id="4" name="Content Placeholder 3">
            <a:extLst>
              <a:ext uri="{FF2B5EF4-FFF2-40B4-BE49-F238E27FC236}">
                <a16:creationId xmlns:a16="http://schemas.microsoft.com/office/drawing/2014/main" id="{1D77A9D9-BC9B-9DBD-A102-1AA1D9C849B7}"/>
              </a:ext>
            </a:extLst>
          </p:cNvPr>
          <p:cNvGraphicFramePr>
            <a:graphicFrameLocks noGrp="1"/>
          </p:cNvGraphicFramePr>
          <p:nvPr>
            <p:ph idx="1"/>
            <p:extLst>
              <p:ext uri="{D42A27DB-BD31-4B8C-83A1-F6EECF244321}">
                <p14:modId xmlns:p14="http://schemas.microsoft.com/office/powerpoint/2010/main" val="4132758185"/>
              </p:ext>
            </p:extLst>
          </p:nvPr>
        </p:nvGraphicFramePr>
        <p:xfrm>
          <a:off x="838200" y="2128743"/>
          <a:ext cx="10350910" cy="2595880"/>
        </p:xfrm>
        <a:graphic>
          <a:graphicData uri="http://schemas.openxmlformats.org/drawingml/2006/table">
            <a:tbl>
              <a:tblPr firstRow="1" bandRow="1">
                <a:tableStyleId>{073A0DAA-6AF3-43AB-8588-CEC1D06C72B9}</a:tableStyleId>
              </a:tblPr>
              <a:tblGrid>
                <a:gridCol w="5995219">
                  <a:extLst>
                    <a:ext uri="{9D8B030D-6E8A-4147-A177-3AD203B41FA5}">
                      <a16:colId xmlns:a16="http://schemas.microsoft.com/office/drawing/2014/main" val="3599725967"/>
                    </a:ext>
                  </a:extLst>
                </a:gridCol>
                <a:gridCol w="4355691">
                  <a:extLst>
                    <a:ext uri="{9D8B030D-6E8A-4147-A177-3AD203B41FA5}">
                      <a16:colId xmlns:a16="http://schemas.microsoft.com/office/drawing/2014/main" val="2542728463"/>
                    </a:ext>
                  </a:extLst>
                </a:gridCol>
              </a:tblGrid>
              <a:tr h="370840">
                <a:tc>
                  <a:txBody>
                    <a:bodyPr/>
                    <a:lstStyle/>
                    <a:p>
                      <a:r>
                        <a:rPr lang="en-GB" sz="1800" dirty="0"/>
                        <a:t>Activity</a:t>
                      </a:r>
                    </a:p>
                  </a:txBody>
                  <a:tcPr/>
                </a:tc>
                <a:tc>
                  <a:txBody>
                    <a:bodyPr/>
                    <a:lstStyle/>
                    <a:p>
                      <a:r>
                        <a:rPr lang="en-GB" dirty="0"/>
                        <a:t>Comments</a:t>
                      </a:r>
                    </a:p>
                  </a:txBody>
                  <a:tcPr/>
                </a:tc>
                <a:extLst>
                  <a:ext uri="{0D108BD9-81ED-4DB2-BD59-A6C34878D82A}">
                    <a16:rowId xmlns:a16="http://schemas.microsoft.com/office/drawing/2014/main" val="1811846859"/>
                  </a:ext>
                </a:extLst>
              </a:tr>
              <a:tr h="370840">
                <a:tc>
                  <a:txBody>
                    <a:bodyPr/>
                    <a:lstStyle/>
                    <a:p>
                      <a:r>
                        <a:rPr lang="en-GB" sz="1200" dirty="0"/>
                        <a:t>Finalise branding elements and prepare promotional materials.</a:t>
                      </a:r>
                    </a:p>
                  </a:txBody>
                  <a:tcPr/>
                </a:tc>
                <a:tc>
                  <a:txBody>
                    <a:bodyPr/>
                    <a:lstStyle/>
                    <a:p>
                      <a:endParaRPr lang="en-GB" sz="1200" dirty="0"/>
                    </a:p>
                  </a:txBody>
                  <a:tcPr/>
                </a:tc>
                <a:extLst>
                  <a:ext uri="{0D108BD9-81ED-4DB2-BD59-A6C34878D82A}">
                    <a16:rowId xmlns:a16="http://schemas.microsoft.com/office/drawing/2014/main" val="369310556"/>
                  </a:ext>
                </a:extLst>
              </a:tr>
              <a:tr h="370840">
                <a:tc>
                  <a:txBody>
                    <a:bodyPr/>
                    <a:lstStyle/>
                    <a:p>
                      <a:r>
                        <a:rPr lang="en-GB" sz="1200" dirty="0"/>
                        <a:t>Begin outreach to community partners and stakeholders.</a:t>
                      </a:r>
                    </a:p>
                  </a:txBody>
                  <a:tcPr/>
                </a:tc>
                <a:tc>
                  <a:txBody>
                    <a:bodyPr/>
                    <a:lstStyle/>
                    <a:p>
                      <a:endParaRPr lang="en-GB" sz="1200" dirty="0"/>
                    </a:p>
                  </a:txBody>
                  <a:tcPr/>
                </a:tc>
                <a:extLst>
                  <a:ext uri="{0D108BD9-81ED-4DB2-BD59-A6C34878D82A}">
                    <a16:rowId xmlns:a16="http://schemas.microsoft.com/office/drawing/2014/main" val="3032465716"/>
                  </a:ext>
                </a:extLst>
              </a:tr>
              <a:tr h="370840">
                <a:tc>
                  <a:txBody>
                    <a:bodyPr/>
                    <a:lstStyle/>
                    <a:p>
                      <a:r>
                        <a:rPr lang="en-GB" sz="1200" dirty="0"/>
                        <a:t>Launch the new website with SEO optimisation and content updates.</a:t>
                      </a:r>
                    </a:p>
                  </a:txBody>
                  <a:tcPr/>
                </a:tc>
                <a:tc>
                  <a:txBody>
                    <a:bodyPr/>
                    <a:lstStyle/>
                    <a:p>
                      <a:endParaRPr lang="en-GB" sz="1200" dirty="0"/>
                    </a:p>
                  </a:txBody>
                  <a:tcPr/>
                </a:tc>
                <a:extLst>
                  <a:ext uri="{0D108BD9-81ED-4DB2-BD59-A6C34878D82A}">
                    <a16:rowId xmlns:a16="http://schemas.microsoft.com/office/drawing/2014/main" val="2131794190"/>
                  </a:ext>
                </a:extLst>
              </a:tr>
              <a:tr h="370840">
                <a:tc>
                  <a:txBody>
                    <a:bodyPr/>
                    <a:lstStyle/>
                    <a:p>
                      <a:r>
                        <a:rPr lang="en-GB" sz="1200" dirty="0"/>
                        <a:t>Develop content calendars for social media and digital marketing.</a:t>
                      </a:r>
                    </a:p>
                  </a:txBody>
                  <a:tcPr/>
                </a:tc>
                <a:tc>
                  <a:txBody>
                    <a:bodyPr/>
                    <a:lstStyle/>
                    <a:p>
                      <a:endParaRPr lang="en-GB" sz="1200" dirty="0"/>
                    </a:p>
                  </a:txBody>
                  <a:tcPr/>
                </a:tc>
                <a:extLst>
                  <a:ext uri="{0D108BD9-81ED-4DB2-BD59-A6C34878D82A}">
                    <a16:rowId xmlns:a16="http://schemas.microsoft.com/office/drawing/2014/main" val="3856012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Create the first round of printed materials and distribute them to key locations.</a:t>
                      </a:r>
                    </a:p>
                  </a:txBody>
                  <a:tcPr/>
                </a:tc>
                <a:tc>
                  <a:txBody>
                    <a:bodyPr/>
                    <a:lstStyle/>
                    <a:p>
                      <a:endParaRPr lang="en-GB" sz="1200" dirty="0"/>
                    </a:p>
                  </a:txBody>
                  <a:tcPr/>
                </a:tc>
                <a:extLst>
                  <a:ext uri="{0D108BD9-81ED-4DB2-BD59-A6C34878D82A}">
                    <a16:rowId xmlns:a16="http://schemas.microsoft.com/office/drawing/2014/main" val="37625863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Prepare for the public launch event.</a:t>
                      </a:r>
                    </a:p>
                  </a:txBody>
                  <a:tcPr/>
                </a:tc>
                <a:tc>
                  <a:txBody>
                    <a:bodyPr/>
                    <a:lstStyle/>
                    <a:p>
                      <a:endParaRPr lang="en-GB" sz="1200" dirty="0"/>
                    </a:p>
                  </a:txBody>
                  <a:tcPr/>
                </a:tc>
                <a:extLst>
                  <a:ext uri="{0D108BD9-81ED-4DB2-BD59-A6C34878D82A}">
                    <a16:rowId xmlns:a16="http://schemas.microsoft.com/office/drawing/2014/main" val="2555934152"/>
                  </a:ext>
                </a:extLst>
              </a:tr>
            </a:tbl>
          </a:graphicData>
        </a:graphic>
      </p:graphicFrame>
      <p:sp>
        <p:nvSpPr>
          <p:cNvPr id="5" name="TextBox 4">
            <a:extLst>
              <a:ext uri="{FF2B5EF4-FFF2-40B4-BE49-F238E27FC236}">
                <a16:creationId xmlns:a16="http://schemas.microsoft.com/office/drawing/2014/main" id="{F8581EBD-AE40-5C97-EE19-253F2D874464}"/>
              </a:ext>
            </a:extLst>
          </p:cNvPr>
          <p:cNvSpPr txBox="1"/>
          <p:nvPr/>
        </p:nvSpPr>
        <p:spPr>
          <a:xfrm>
            <a:off x="996695" y="1544860"/>
            <a:ext cx="8206299" cy="369332"/>
          </a:xfrm>
          <a:prstGeom prst="rect">
            <a:avLst/>
          </a:prstGeom>
          <a:noFill/>
        </p:spPr>
        <p:txBody>
          <a:bodyPr wrap="square" rtlCol="0">
            <a:spAutoFit/>
          </a:bodyPr>
          <a:lstStyle/>
          <a:p>
            <a:r>
              <a:rPr lang="en-GB" dirty="0"/>
              <a:t>Foundation and launch preparation</a:t>
            </a:r>
          </a:p>
        </p:txBody>
      </p:sp>
      <p:pic>
        <p:nvPicPr>
          <p:cNvPr id="7" name="Picture 6">
            <a:extLst>
              <a:ext uri="{FF2B5EF4-FFF2-40B4-BE49-F238E27FC236}">
                <a16:creationId xmlns:a16="http://schemas.microsoft.com/office/drawing/2014/main" id="{821D9BA2-9D72-E2CE-14B0-B9CAC75FF5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703" y="5998464"/>
            <a:ext cx="1727843" cy="212604"/>
          </a:xfrm>
          <a:prstGeom prst="rect">
            <a:avLst/>
          </a:prstGeom>
        </p:spPr>
      </p:pic>
    </p:spTree>
    <p:extLst>
      <p:ext uri="{BB962C8B-B14F-4D97-AF65-F5344CB8AC3E}">
        <p14:creationId xmlns:p14="http://schemas.microsoft.com/office/powerpoint/2010/main" val="987690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C4C292-636D-F5AA-4184-9708CE64FFE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F55E157-2497-7C9F-FC6B-C95A7657E8B1}"/>
              </a:ext>
            </a:extLst>
          </p:cNvPr>
          <p:cNvSpPr>
            <a:spLocks noGrp="1"/>
          </p:cNvSpPr>
          <p:nvPr>
            <p:ph type="title"/>
          </p:nvPr>
        </p:nvSpPr>
        <p:spPr/>
        <p:txBody>
          <a:bodyPr/>
          <a:lstStyle/>
          <a:p>
            <a:r>
              <a:rPr lang="en-GB" dirty="0"/>
              <a:t>Timeline and action plan</a:t>
            </a:r>
          </a:p>
        </p:txBody>
      </p:sp>
      <p:graphicFrame>
        <p:nvGraphicFramePr>
          <p:cNvPr id="4" name="Content Placeholder 3">
            <a:extLst>
              <a:ext uri="{FF2B5EF4-FFF2-40B4-BE49-F238E27FC236}">
                <a16:creationId xmlns:a16="http://schemas.microsoft.com/office/drawing/2014/main" id="{683DA219-A742-5FA5-497F-58C7A951FF13}"/>
              </a:ext>
            </a:extLst>
          </p:cNvPr>
          <p:cNvGraphicFramePr>
            <a:graphicFrameLocks noGrp="1"/>
          </p:cNvGraphicFramePr>
          <p:nvPr>
            <p:ph idx="1"/>
            <p:extLst>
              <p:ext uri="{D42A27DB-BD31-4B8C-83A1-F6EECF244321}">
                <p14:modId xmlns:p14="http://schemas.microsoft.com/office/powerpoint/2010/main" val="916509638"/>
              </p:ext>
            </p:extLst>
          </p:nvPr>
        </p:nvGraphicFramePr>
        <p:xfrm>
          <a:off x="838200" y="2128743"/>
          <a:ext cx="10350910" cy="2225040"/>
        </p:xfrm>
        <a:graphic>
          <a:graphicData uri="http://schemas.openxmlformats.org/drawingml/2006/table">
            <a:tbl>
              <a:tblPr firstRow="1" bandRow="1">
                <a:tableStyleId>{073A0DAA-6AF3-43AB-8588-CEC1D06C72B9}</a:tableStyleId>
              </a:tblPr>
              <a:tblGrid>
                <a:gridCol w="5995219">
                  <a:extLst>
                    <a:ext uri="{9D8B030D-6E8A-4147-A177-3AD203B41FA5}">
                      <a16:colId xmlns:a16="http://schemas.microsoft.com/office/drawing/2014/main" val="3599725967"/>
                    </a:ext>
                  </a:extLst>
                </a:gridCol>
                <a:gridCol w="4355691">
                  <a:extLst>
                    <a:ext uri="{9D8B030D-6E8A-4147-A177-3AD203B41FA5}">
                      <a16:colId xmlns:a16="http://schemas.microsoft.com/office/drawing/2014/main" val="2542728463"/>
                    </a:ext>
                  </a:extLst>
                </a:gridCol>
              </a:tblGrid>
              <a:tr h="370840">
                <a:tc>
                  <a:txBody>
                    <a:bodyPr/>
                    <a:lstStyle/>
                    <a:p>
                      <a:r>
                        <a:rPr lang="en-GB" sz="1800" dirty="0"/>
                        <a:t>Activity</a:t>
                      </a:r>
                    </a:p>
                  </a:txBody>
                  <a:tcPr/>
                </a:tc>
                <a:tc>
                  <a:txBody>
                    <a:bodyPr/>
                    <a:lstStyle/>
                    <a:p>
                      <a:r>
                        <a:rPr lang="en-GB" dirty="0"/>
                        <a:t>Comments</a:t>
                      </a:r>
                    </a:p>
                  </a:txBody>
                  <a:tcPr/>
                </a:tc>
                <a:extLst>
                  <a:ext uri="{0D108BD9-81ED-4DB2-BD59-A6C34878D82A}">
                    <a16:rowId xmlns:a16="http://schemas.microsoft.com/office/drawing/2014/main" val="1811846859"/>
                  </a:ext>
                </a:extLst>
              </a:tr>
              <a:tr h="370840">
                <a:tc>
                  <a:txBody>
                    <a:bodyPr/>
                    <a:lstStyle/>
                    <a:p>
                      <a:r>
                        <a:rPr lang="en-GB" sz="1200" dirty="0"/>
                        <a:t>Execute the official launch event and coordinate media coverage.</a:t>
                      </a:r>
                    </a:p>
                  </a:txBody>
                  <a:tcPr/>
                </a:tc>
                <a:tc>
                  <a:txBody>
                    <a:bodyPr/>
                    <a:lstStyle/>
                    <a:p>
                      <a:endParaRPr lang="en-GB" sz="1200" dirty="0"/>
                    </a:p>
                  </a:txBody>
                  <a:tcPr/>
                </a:tc>
                <a:extLst>
                  <a:ext uri="{0D108BD9-81ED-4DB2-BD59-A6C34878D82A}">
                    <a16:rowId xmlns:a16="http://schemas.microsoft.com/office/drawing/2014/main" val="369310556"/>
                  </a:ext>
                </a:extLst>
              </a:tr>
              <a:tr h="370840">
                <a:tc>
                  <a:txBody>
                    <a:bodyPr/>
                    <a:lstStyle/>
                    <a:p>
                      <a:r>
                        <a:rPr lang="en-GB" sz="1200" dirty="0"/>
                        <a:t>Increase social media engagement with videos and community stories.</a:t>
                      </a:r>
                    </a:p>
                  </a:txBody>
                  <a:tcPr/>
                </a:tc>
                <a:tc>
                  <a:txBody>
                    <a:bodyPr/>
                    <a:lstStyle/>
                    <a:p>
                      <a:endParaRPr lang="en-GB" sz="1200" dirty="0"/>
                    </a:p>
                  </a:txBody>
                  <a:tcPr/>
                </a:tc>
                <a:extLst>
                  <a:ext uri="{0D108BD9-81ED-4DB2-BD59-A6C34878D82A}">
                    <a16:rowId xmlns:a16="http://schemas.microsoft.com/office/drawing/2014/main" val="3032465716"/>
                  </a:ext>
                </a:extLst>
              </a:tr>
              <a:tr h="370840">
                <a:tc>
                  <a:txBody>
                    <a:bodyPr/>
                    <a:lstStyle/>
                    <a:p>
                      <a:r>
                        <a:rPr lang="en-GB" sz="1200" dirty="0"/>
                        <a:t>Conduct the first workplace wellness initiative.</a:t>
                      </a:r>
                    </a:p>
                  </a:txBody>
                  <a:tcPr/>
                </a:tc>
                <a:tc>
                  <a:txBody>
                    <a:bodyPr/>
                    <a:lstStyle/>
                    <a:p>
                      <a:endParaRPr lang="en-GB" sz="1200" dirty="0"/>
                    </a:p>
                  </a:txBody>
                  <a:tcPr/>
                </a:tc>
                <a:extLst>
                  <a:ext uri="{0D108BD9-81ED-4DB2-BD59-A6C34878D82A}">
                    <a16:rowId xmlns:a16="http://schemas.microsoft.com/office/drawing/2014/main" val="2131794190"/>
                  </a:ext>
                </a:extLst>
              </a:tr>
              <a:tr h="370840">
                <a:tc>
                  <a:txBody>
                    <a:bodyPr/>
                    <a:lstStyle/>
                    <a:p>
                      <a:r>
                        <a:rPr lang="en-GB" sz="1200" dirty="0"/>
                        <a:t>Begin running Google Ads campaigns and adjust based on performance data.</a:t>
                      </a:r>
                    </a:p>
                  </a:txBody>
                  <a:tcPr/>
                </a:tc>
                <a:tc>
                  <a:txBody>
                    <a:bodyPr/>
                    <a:lstStyle/>
                    <a:p>
                      <a:endParaRPr lang="en-GB" sz="1200" dirty="0"/>
                    </a:p>
                  </a:txBody>
                  <a:tcPr/>
                </a:tc>
                <a:extLst>
                  <a:ext uri="{0D108BD9-81ED-4DB2-BD59-A6C34878D82A}">
                    <a16:rowId xmlns:a16="http://schemas.microsoft.com/office/drawing/2014/main" val="385601200"/>
                  </a:ext>
                </a:extLst>
              </a:tr>
              <a:tr h="370840">
                <a:tc>
                  <a:txBody>
                    <a:bodyPr/>
                    <a:lstStyle/>
                    <a:p>
                      <a:r>
                        <a:rPr lang="en-GB" sz="1200" dirty="0"/>
                        <a:t>Host the first quarterly free health clinic and assess impact.</a:t>
                      </a:r>
                    </a:p>
                  </a:txBody>
                  <a:tcPr/>
                </a:tc>
                <a:tc>
                  <a:txBody>
                    <a:bodyPr/>
                    <a:lstStyle/>
                    <a:p>
                      <a:endParaRPr lang="en-GB" sz="1200" dirty="0"/>
                    </a:p>
                  </a:txBody>
                  <a:tcPr/>
                </a:tc>
                <a:extLst>
                  <a:ext uri="{0D108BD9-81ED-4DB2-BD59-A6C34878D82A}">
                    <a16:rowId xmlns:a16="http://schemas.microsoft.com/office/drawing/2014/main" val="3762586371"/>
                  </a:ext>
                </a:extLst>
              </a:tr>
            </a:tbl>
          </a:graphicData>
        </a:graphic>
      </p:graphicFrame>
      <p:sp>
        <p:nvSpPr>
          <p:cNvPr id="5" name="TextBox 4">
            <a:extLst>
              <a:ext uri="{FF2B5EF4-FFF2-40B4-BE49-F238E27FC236}">
                <a16:creationId xmlns:a16="http://schemas.microsoft.com/office/drawing/2014/main" id="{3FE50A1D-033A-EFC8-B393-4F9325E0E6CC}"/>
              </a:ext>
            </a:extLst>
          </p:cNvPr>
          <p:cNvSpPr txBox="1"/>
          <p:nvPr/>
        </p:nvSpPr>
        <p:spPr>
          <a:xfrm>
            <a:off x="996695" y="1544860"/>
            <a:ext cx="8206299" cy="369332"/>
          </a:xfrm>
          <a:prstGeom prst="rect">
            <a:avLst/>
          </a:prstGeom>
          <a:noFill/>
        </p:spPr>
        <p:txBody>
          <a:bodyPr wrap="square" rtlCol="0">
            <a:spAutoFit/>
          </a:bodyPr>
          <a:lstStyle/>
          <a:p>
            <a:r>
              <a:rPr lang="en-GB" dirty="0"/>
              <a:t>Public rollout and engagement boost</a:t>
            </a:r>
          </a:p>
        </p:txBody>
      </p:sp>
      <p:pic>
        <p:nvPicPr>
          <p:cNvPr id="7" name="Picture 6">
            <a:extLst>
              <a:ext uri="{FF2B5EF4-FFF2-40B4-BE49-F238E27FC236}">
                <a16:creationId xmlns:a16="http://schemas.microsoft.com/office/drawing/2014/main" id="{D7C7836D-8806-BF21-5B02-1E6CDF4A63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703" y="5998464"/>
            <a:ext cx="1727843" cy="212604"/>
          </a:xfrm>
          <a:prstGeom prst="rect">
            <a:avLst/>
          </a:prstGeom>
        </p:spPr>
      </p:pic>
    </p:spTree>
    <p:extLst>
      <p:ext uri="{BB962C8B-B14F-4D97-AF65-F5344CB8AC3E}">
        <p14:creationId xmlns:p14="http://schemas.microsoft.com/office/powerpoint/2010/main" val="4003730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D3A8E7-BDFC-4888-547C-63D3B0BC4F70}"/>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A4DCF5C9-A28B-7B00-B8B8-63D047FB33ED}"/>
              </a:ext>
            </a:extLst>
          </p:cNvPr>
          <p:cNvGraphicFramePr>
            <a:graphicFrameLocks noGrp="1"/>
          </p:cNvGraphicFramePr>
          <p:nvPr>
            <p:extLst>
              <p:ext uri="{D42A27DB-BD31-4B8C-83A1-F6EECF244321}">
                <p14:modId xmlns:p14="http://schemas.microsoft.com/office/powerpoint/2010/main" val="877915055"/>
              </p:ext>
            </p:extLst>
          </p:nvPr>
        </p:nvGraphicFramePr>
        <p:xfrm>
          <a:off x="545970" y="638954"/>
          <a:ext cx="11100060" cy="5179030"/>
        </p:xfrm>
        <a:graphic>
          <a:graphicData uri="http://schemas.openxmlformats.org/drawingml/2006/table">
            <a:tbl>
              <a:tblPr firstRow="1" bandRow="1">
                <a:tableStyleId>{E8034E78-7F5D-4C2E-B375-FC64B27BC917}</a:tableStyleId>
              </a:tblPr>
              <a:tblGrid>
                <a:gridCol w="11100060">
                  <a:extLst>
                    <a:ext uri="{9D8B030D-6E8A-4147-A177-3AD203B41FA5}">
                      <a16:colId xmlns:a16="http://schemas.microsoft.com/office/drawing/2014/main" val="291339157"/>
                    </a:ext>
                  </a:extLst>
                </a:gridCol>
              </a:tblGrid>
              <a:tr h="5380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solidFill>
                            <a:schemeClr val="tx1"/>
                          </a:solidFill>
                        </a:rPr>
                        <a:t>6. Website</a:t>
                      </a:r>
                      <a:endParaRPr lang="en-US" sz="2400" b="1" dirty="0">
                        <a:solidFill>
                          <a:schemeClr val="tx1"/>
                        </a:solidFill>
                      </a:endParaRPr>
                    </a:p>
                  </a:txBody>
                  <a:tcPr marL="0" marR="0" marT="36000" marB="180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rgbClr val="92D05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1470041"/>
                  </a:ext>
                </a:extLst>
              </a:tr>
              <a:tr h="4597270">
                <a:tc>
                  <a:txBody>
                    <a:bodyPr/>
                    <a:lstStyle/>
                    <a:p>
                      <a:r>
                        <a:rPr lang="en-GB" sz="1200" dirty="0">
                          <a:solidFill>
                            <a:schemeClr val="tx1"/>
                          </a:solidFill>
                        </a:rPr>
                        <a:t>All online and offline content will point users to a website for resources to help them with their health and wellbeing journey. </a:t>
                      </a:r>
                    </a:p>
                    <a:p>
                      <a:endParaRPr lang="en-GB" sz="1200" dirty="0">
                        <a:solidFill>
                          <a:schemeClr val="tx1"/>
                        </a:solidFill>
                      </a:endParaRPr>
                    </a:p>
                    <a:p>
                      <a:pPr marL="171450" indent="-171450">
                        <a:buFont typeface="Arial" panose="020B0604020202020204" pitchFamily="34" charset="0"/>
                        <a:buChar char="•"/>
                      </a:pPr>
                      <a:r>
                        <a:rPr lang="en-GB" sz="1200" dirty="0">
                          <a:solidFill>
                            <a:schemeClr val="tx1"/>
                          </a:solidFill>
                        </a:rPr>
                        <a:t>Health and wellbeing messaging on the </a:t>
                      </a:r>
                      <a:r>
                        <a:rPr lang="en-GB" sz="1200" b="1" dirty="0">
                          <a:solidFill>
                            <a:schemeClr val="tx1"/>
                          </a:solidFill>
                        </a:rPr>
                        <a:t>XXXX</a:t>
                      </a:r>
                      <a:r>
                        <a:rPr lang="en-GB" sz="1200" dirty="0">
                          <a:solidFill>
                            <a:schemeClr val="tx1"/>
                          </a:solidFill>
                        </a:rPr>
                        <a:t> website will be the main focus for traffic to the site, with client news stories, case studies, and quotes to be featured on the website news section (which will also be reflected on social media)</a:t>
                      </a:r>
                    </a:p>
                    <a:p>
                      <a:pPr marL="171450" indent="-171450">
                        <a:buFont typeface="Arial" panose="020B0604020202020204" pitchFamily="34" charset="0"/>
                        <a:buChar char="•"/>
                      </a:pPr>
                      <a:r>
                        <a:rPr lang="en-GB" sz="1200" dirty="0">
                          <a:solidFill>
                            <a:schemeClr val="tx1"/>
                          </a:solidFill>
                        </a:rPr>
                        <a:t>Additional functionality around language and accessibility options will be explored and installed on the website to ensure accessibility by all members of the </a:t>
                      </a:r>
                      <a:r>
                        <a:rPr lang="en-GB" sz="1200" b="1" dirty="0">
                          <a:solidFill>
                            <a:schemeClr val="tx1"/>
                          </a:solidFill>
                        </a:rPr>
                        <a:t>XXXX</a:t>
                      </a:r>
                      <a:r>
                        <a:rPr lang="en-GB" sz="1200" dirty="0">
                          <a:solidFill>
                            <a:schemeClr val="tx1"/>
                          </a:solidFill>
                        </a:rPr>
                        <a:t> community</a:t>
                      </a:r>
                    </a:p>
                    <a:p>
                      <a:pPr marL="171450" indent="-171450">
                        <a:buFont typeface="Arial" panose="020B0604020202020204" pitchFamily="34" charset="0"/>
                        <a:buChar char="•"/>
                      </a:pPr>
                      <a:r>
                        <a:rPr lang="en-GB" sz="1200" dirty="0">
                          <a:solidFill>
                            <a:schemeClr val="tx1"/>
                          </a:solidFill>
                        </a:rPr>
                        <a:t>There is a need to review search engine optimisation.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i="0" u="none" strike="noStrike" kern="1200" baseline="0" dirty="0">
                        <a:solidFill>
                          <a:schemeClr val="tx1"/>
                        </a:solidFill>
                        <a:latin typeface="+mn-lt"/>
                        <a:ea typeface="+mn-ea"/>
                        <a:cs typeface="+mn-cs"/>
                      </a:endParaRPr>
                    </a:p>
                  </a:txBody>
                  <a:tcPr marL="0" marR="0" marT="180000" marB="3600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92D050"/>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31382379"/>
                  </a:ext>
                </a:extLst>
              </a:tr>
            </a:tbl>
          </a:graphicData>
        </a:graphic>
      </p:graphicFrame>
      <p:pic>
        <p:nvPicPr>
          <p:cNvPr id="4" name="Picture 3">
            <a:extLst>
              <a:ext uri="{FF2B5EF4-FFF2-40B4-BE49-F238E27FC236}">
                <a16:creationId xmlns:a16="http://schemas.microsoft.com/office/drawing/2014/main" id="{5E34CAE6-E8E3-AA01-077A-69427DC997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703" y="5998464"/>
            <a:ext cx="1727843" cy="212604"/>
          </a:xfrm>
          <a:prstGeom prst="rect">
            <a:avLst/>
          </a:prstGeom>
        </p:spPr>
      </p:pic>
    </p:spTree>
    <p:extLst>
      <p:ext uri="{BB962C8B-B14F-4D97-AF65-F5344CB8AC3E}">
        <p14:creationId xmlns:p14="http://schemas.microsoft.com/office/powerpoint/2010/main" val="11498905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4B666B-3F95-5F60-335D-2DEB6809FFD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07B723F-52F4-77B7-C1E2-44C3B0C79D9E}"/>
              </a:ext>
            </a:extLst>
          </p:cNvPr>
          <p:cNvSpPr>
            <a:spLocks noGrp="1"/>
          </p:cNvSpPr>
          <p:nvPr>
            <p:ph type="title"/>
          </p:nvPr>
        </p:nvSpPr>
        <p:spPr/>
        <p:txBody>
          <a:bodyPr/>
          <a:lstStyle/>
          <a:p>
            <a:r>
              <a:rPr lang="en-GB" dirty="0"/>
              <a:t>Timeline and action plan</a:t>
            </a:r>
          </a:p>
        </p:txBody>
      </p:sp>
      <p:graphicFrame>
        <p:nvGraphicFramePr>
          <p:cNvPr id="4" name="Content Placeholder 3">
            <a:extLst>
              <a:ext uri="{FF2B5EF4-FFF2-40B4-BE49-F238E27FC236}">
                <a16:creationId xmlns:a16="http://schemas.microsoft.com/office/drawing/2014/main" id="{7CA160E4-CA09-E351-402B-F31E4E59C1A5}"/>
              </a:ext>
            </a:extLst>
          </p:cNvPr>
          <p:cNvGraphicFramePr>
            <a:graphicFrameLocks noGrp="1"/>
          </p:cNvGraphicFramePr>
          <p:nvPr>
            <p:ph idx="1"/>
            <p:extLst>
              <p:ext uri="{D42A27DB-BD31-4B8C-83A1-F6EECF244321}">
                <p14:modId xmlns:p14="http://schemas.microsoft.com/office/powerpoint/2010/main" val="2531050455"/>
              </p:ext>
            </p:extLst>
          </p:nvPr>
        </p:nvGraphicFramePr>
        <p:xfrm>
          <a:off x="838200" y="2128743"/>
          <a:ext cx="10350910" cy="2225040"/>
        </p:xfrm>
        <a:graphic>
          <a:graphicData uri="http://schemas.openxmlformats.org/drawingml/2006/table">
            <a:tbl>
              <a:tblPr firstRow="1" bandRow="1">
                <a:tableStyleId>{073A0DAA-6AF3-43AB-8588-CEC1D06C72B9}</a:tableStyleId>
              </a:tblPr>
              <a:tblGrid>
                <a:gridCol w="5995219">
                  <a:extLst>
                    <a:ext uri="{9D8B030D-6E8A-4147-A177-3AD203B41FA5}">
                      <a16:colId xmlns:a16="http://schemas.microsoft.com/office/drawing/2014/main" val="3599725967"/>
                    </a:ext>
                  </a:extLst>
                </a:gridCol>
                <a:gridCol w="4355691">
                  <a:extLst>
                    <a:ext uri="{9D8B030D-6E8A-4147-A177-3AD203B41FA5}">
                      <a16:colId xmlns:a16="http://schemas.microsoft.com/office/drawing/2014/main" val="2542728463"/>
                    </a:ext>
                  </a:extLst>
                </a:gridCol>
              </a:tblGrid>
              <a:tr h="370840">
                <a:tc>
                  <a:txBody>
                    <a:bodyPr/>
                    <a:lstStyle/>
                    <a:p>
                      <a:r>
                        <a:rPr lang="en-GB" sz="1800" dirty="0"/>
                        <a:t>Activity</a:t>
                      </a:r>
                    </a:p>
                  </a:txBody>
                  <a:tcPr/>
                </a:tc>
                <a:tc>
                  <a:txBody>
                    <a:bodyPr/>
                    <a:lstStyle/>
                    <a:p>
                      <a:r>
                        <a:rPr lang="en-GB" dirty="0"/>
                        <a:t>Comments</a:t>
                      </a:r>
                    </a:p>
                  </a:txBody>
                  <a:tcPr/>
                </a:tc>
                <a:extLst>
                  <a:ext uri="{0D108BD9-81ED-4DB2-BD59-A6C34878D82A}">
                    <a16:rowId xmlns:a16="http://schemas.microsoft.com/office/drawing/2014/main" val="1811846859"/>
                  </a:ext>
                </a:extLst>
              </a:tr>
              <a:tr h="370840">
                <a:tc>
                  <a:txBody>
                    <a:bodyPr/>
                    <a:lstStyle/>
                    <a:p>
                      <a:r>
                        <a:rPr lang="en-GB" sz="1200" dirty="0"/>
                        <a:t>Strengthen partnerships with local businesses and faith organisations.</a:t>
                      </a:r>
                    </a:p>
                  </a:txBody>
                  <a:tcPr/>
                </a:tc>
                <a:tc>
                  <a:txBody>
                    <a:bodyPr/>
                    <a:lstStyle/>
                    <a:p>
                      <a:endParaRPr lang="en-GB" sz="1200" dirty="0"/>
                    </a:p>
                  </a:txBody>
                  <a:tcPr/>
                </a:tc>
                <a:extLst>
                  <a:ext uri="{0D108BD9-81ED-4DB2-BD59-A6C34878D82A}">
                    <a16:rowId xmlns:a16="http://schemas.microsoft.com/office/drawing/2014/main" val="369310556"/>
                  </a:ext>
                </a:extLst>
              </a:tr>
              <a:tr h="370840">
                <a:tc>
                  <a:txBody>
                    <a:bodyPr/>
                    <a:lstStyle/>
                    <a:p>
                      <a:r>
                        <a:rPr lang="en-GB" sz="1200" dirty="0"/>
                        <a:t>Expand offline marketing efforts through billboards and public transit ads.</a:t>
                      </a:r>
                    </a:p>
                  </a:txBody>
                  <a:tcPr/>
                </a:tc>
                <a:tc>
                  <a:txBody>
                    <a:bodyPr/>
                    <a:lstStyle/>
                    <a:p>
                      <a:endParaRPr lang="en-GB" sz="1200" dirty="0"/>
                    </a:p>
                  </a:txBody>
                  <a:tcPr/>
                </a:tc>
                <a:extLst>
                  <a:ext uri="{0D108BD9-81ED-4DB2-BD59-A6C34878D82A}">
                    <a16:rowId xmlns:a16="http://schemas.microsoft.com/office/drawing/2014/main" val="3032465716"/>
                  </a:ext>
                </a:extLst>
              </a:tr>
              <a:tr h="370840">
                <a:tc>
                  <a:txBody>
                    <a:bodyPr/>
                    <a:lstStyle/>
                    <a:p>
                      <a:r>
                        <a:rPr lang="en-GB" sz="1200" dirty="0"/>
                        <a:t>Increase participation in local festivals and fairs.</a:t>
                      </a:r>
                    </a:p>
                  </a:txBody>
                  <a:tcPr/>
                </a:tc>
                <a:tc>
                  <a:txBody>
                    <a:bodyPr/>
                    <a:lstStyle/>
                    <a:p>
                      <a:endParaRPr lang="en-GB" sz="1200" dirty="0"/>
                    </a:p>
                  </a:txBody>
                  <a:tcPr/>
                </a:tc>
                <a:extLst>
                  <a:ext uri="{0D108BD9-81ED-4DB2-BD59-A6C34878D82A}">
                    <a16:rowId xmlns:a16="http://schemas.microsoft.com/office/drawing/2014/main" val="2131794190"/>
                  </a:ext>
                </a:extLst>
              </a:tr>
              <a:tr h="370840">
                <a:tc>
                  <a:txBody>
                    <a:bodyPr/>
                    <a:lstStyle/>
                    <a:p>
                      <a:r>
                        <a:rPr lang="en-GB" sz="1200" dirty="0"/>
                        <a:t>Assess impact of printed materials and adjust distribution strategy if needed.</a:t>
                      </a:r>
                    </a:p>
                  </a:txBody>
                  <a:tcPr/>
                </a:tc>
                <a:tc>
                  <a:txBody>
                    <a:bodyPr/>
                    <a:lstStyle/>
                    <a:p>
                      <a:endParaRPr lang="en-GB" sz="1200" dirty="0"/>
                    </a:p>
                  </a:txBody>
                  <a:tcPr/>
                </a:tc>
                <a:extLst>
                  <a:ext uri="{0D108BD9-81ED-4DB2-BD59-A6C34878D82A}">
                    <a16:rowId xmlns:a16="http://schemas.microsoft.com/office/drawing/2014/main" val="385601200"/>
                  </a:ext>
                </a:extLst>
              </a:tr>
              <a:tr h="370840">
                <a:tc>
                  <a:txBody>
                    <a:bodyPr/>
                    <a:lstStyle/>
                    <a:p>
                      <a:r>
                        <a:rPr lang="en-GB" sz="1200" dirty="0"/>
                        <a:t>Launch a targeted outreach campaign for specific demographic groups.</a:t>
                      </a:r>
                    </a:p>
                  </a:txBody>
                  <a:tcPr/>
                </a:tc>
                <a:tc>
                  <a:txBody>
                    <a:bodyPr/>
                    <a:lstStyle/>
                    <a:p>
                      <a:endParaRPr lang="en-GB" sz="1200" dirty="0"/>
                    </a:p>
                  </a:txBody>
                  <a:tcPr/>
                </a:tc>
                <a:extLst>
                  <a:ext uri="{0D108BD9-81ED-4DB2-BD59-A6C34878D82A}">
                    <a16:rowId xmlns:a16="http://schemas.microsoft.com/office/drawing/2014/main" val="3762586371"/>
                  </a:ext>
                </a:extLst>
              </a:tr>
            </a:tbl>
          </a:graphicData>
        </a:graphic>
      </p:graphicFrame>
      <p:sp>
        <p:nvSpPr>
          <p:cNvPr id="5" name="TextBox 4">
            <a:extLst>
              <a:ext uri="{FF2B5EF4-FFF2-40B4-BE49-F238E27FC236}">
                <a16:creationId xmlns:a16="http://schemas.microsoft.com/office/drawing/2014/main" id="{2BB7EFB4-E952-EC78-28E4-A9881B1D0264}"/>
              </a:ext>
            </a:extLst>
          </p:cNvPr>
          <p:cNvSpPr txBox="1"/>
          <p:nvPr/>
        </p:nvSpPr>
        <p:spPr>
          <a:xfrm>
            <a:off x="996695" y="1544860"/>
            <a:ext cx="8206299" cy="369332"/>
          </a:xfrm>
          <a:prstGeom prst="rect">
            <a:avLst/>
          </a:prstGeom>
          <a:noFill/>
        </p:spPr>
        <p:txBody>
          <a:bodyPr wrap="square" rtlCol="0">
            <a:spAutoFit/>
          </a:bodyPr>
          <a:lstStyle/>
          <a:p>
            <a:r>
              <a:rPr lang="en-GB" dirty="0"/>
              <a:t>Expansion and community immersion</a:t>
            </a:r>
          </a:p>
        </p:txBody>
      </p:sp>
      <p:pic>
        <p:nvPicPr>
          <p:cNvPr id="7" name="Picture 6">
            <a:extLst>
              <a:ext uri="{FF2B5EF4-FFF2-40B4-BE49-F238E27FC236}">
                <a16:creationId xmlns:a16="http://schemas.microsoft.com/office/drawing/2014/main" id="{C5E490D2-86F4-E94A-6F7A-86330ACAB5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703" y="5998464"/>
            <a:ext cx="1727843" cy="212604"/>
          </a:xfrm>
          <a:prstGeom prst="rect">
            <a:avLst/>
          </a:prstGeom>
        </p:spPr>
      </p:pic>
    </p:spTree>
    <p:extLst>
      <p:ext uri="{BB962C8B-B14F-4D97-AF65-F5344CB8AC3E}">
        <p14:creationId xmlns:p14="http://schemas.microsoft.com/office/powerpoint/2010/main" val="40634762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5BEDF3-BC16-E164-8B42-4B0DBF32632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A6E0B6E-281A-230F-C998-A87AEF29C923}"/>
              </a:ext>
            </a:extLst>
          </p:cNvPr>
          <p:cNvSpPr>
            <a:spLocks noGrp="1"/>
          </p:cNvSpPr>
          <p:nvPr>
            <p:ph type="title"/>
          </p:nvPr>
        </p:nvSpPr>
        <p:spPr/>
        <p:txBody>
          <a:bodyPr/>
          <a:lstStyle/>
          <a:p>
            <a:r>
              <a:rPr lang="en-GB" dirty="0"/>
              <a:t>Timeline and action plan</a:t>
            </a:r>
          </a:p>
        </p:txBody>
      </p:sp>
      <p:graphicFrame>
        <p:nvGraphicFramePr>
          <p:cNvPr id="4" name="Content Placeholder 3">
            <a:extLst>
              <a:ext uri="{FF2B5EF4-FFF2-40B4-BE49-F238E27FC236}">
                <a16:creationId xmlns:a16="http://schemas.microsoft.com/office/drawing/2014/main" id="{5AF83536-81AE-D49C-8E75-BB741AB83E2F}"/>
              </a:ext>
            </a:extLst>
          </p:cNvPr>
          <p:cNvGraphicFramePr>
            <a:graphicFrameLocks noGrp="1"/>
          </p:cNvGraphicFramePr>
          <p:nvPr>
            <p:ph idx="1"/>
            <p:extLst>
              <p:ext uri="{D42A27DB-BD31-4B8C-83A1-F6EECF244321}">
                <p14:modId xmlns:p14="http://schemas.microsoft.com/office/powerpoint/2010/main" val="3753758215"/>
              </p:ext>
            </p:extLst>
          </p:nvPr>
        </p:nvGraphicFramePr>
        <p:xfrm>
          <a:off x="838200" y="2128743"/>
          <a:ext cx="10350910" cy="1854200"/>
        </p:xfrm>
        <a:graphic>
          <a:graphicData uri="http://schemas.openxmlformats.org/drawingml/2006/table">
            <a:tbl>
              <a:tblPr firstRow="1" bandRow="1">
                <a:tableStyleId>{073A0DAA-6AF3-43AB-8588-CEC1D06C72B9}</a:tableStyleId>
              </a:tblPr>
              <a:tblGrid>
                <a:gridCol w="5995219">
                  <a:extLst>
                    <a:ext uri="{9D8B030D-6E8A-4147-A177-3AD203B41FA5}">
                      <a16:colId xmlns:a16="http://schemas.microsoft.com/office/drawing/2014/main" val="3599725967"/>
                    </a:ext>
                  </a:extLst>
                </a:gridCol>
                <a:gridCol w="4355691">
                  <a:extLst>
                    <a:ext uri="{9D8B030D-6E8A-4147-A177-3AD203B41FA5}">
                      <a16:colId xmlns:a16="http://schemas.microsoft.com/office/drawing/2014/main" val="2542728463"/>
                    </a:ext>
                  </a:extLst>
                </a:gridCol>
              </a:tblGrid>
              <a:tr h="370840">
                <a:tc>
                  <a:txBody>
                    <a:bodyPr/>
                    <a:lstStyle/>
                    <a:p>
                      <a:r>
                        <a:rPr lang="en-GB" sz="1800" dirty="0"/>
                        <a:t>Activity</a:t>
                      </a:r>
                    </a:p>
                  </a:txBody>
                  <a:tcPr/>
                </a:tc>
                <a:tc>
                  <a:txBody>
                    <a:bodyPr/>
                    <a:lstStyle/>
                    <a:p>
                      <a:r>
                        <a:rPr lang="en-GB" dirty="0"/>
                        <a:t>Comments</a:t>
                      </a:r>
                    </a:p>
                  </a:txBody>
                  <a:tcPr/>
                </a:tc>
                <a:extLst>
                  <a:ext uri="{0D108BD9-81ED-4DB2-BD59-A6C34878D82A}">
                    <a16:rowId xmlns:a16="http://schemas.microsoft.com/office/drawing/2014/main" val="1811846859"/>
                  </a:ext>
                </a:extLst>
              </a:tr>
              <a:tr h="370840">
                <a:tc>
                  <a:txBody>
                    <a:bodyPr/>
                    <a:lstStyle/>
                    <a:p>
                      <a:r>
                        <a:rPr lang="en-GB" sz="1200" dirty="0"/>
                        <a:t>Conduct a full-scale review of all marketing activities.</a:t>
                      </a:r>
                    </a:p>
                  </a:txBody>
                  <a:tcPr/>
                </a:tc>
                <a:tc>
                  <a:txBody>
                    <a:bodyPr/>
                    <a:lstStyle/>
                    <a:p>
                      <a:endParaRPr lang="en-GB" sz="1200" dirty="0"/>
                    </a:p>
                  </a:txBody>
                  <a:tcPr/>
                </a:tc>
                <a:extLst>
                  <a:ext uri="{0D108BD9-81ED-4DB2-BD59-A6C34878D82A}">
                    <a16:rowId xmlns:a16="http://schemas.microsoft.com/office/drawing/2014/main" val="369310556"/>
                  </a:ext>
                </a:extLst>
              </a:tr>
              <a:tr h="370840">
                <a:tc>
                  <a:txBody>
                    <a:bodyPr/>
                    <a:lstStyle/>
                    <a:p>
                      <a:r>
                        <a:rPr lang="en-GB" sz="1200" dirty="0"/>
                        <a:t>Identify high-performing initiatives and prepare plans to expand them.</a:t>
                      </a:r>
                    </a:p>
                  </a:txBody>
                  <a:tcPr/>
                </a:tc>
                <a:tc>
                  <a:txBody>
                    <a:bodyPr/>
                    <a:lstStyle/>
                    <a:p>
                      <a:endParaRPr lang="en-GB" sz="1200" dirty="0"/>
                    </a:p>
                  </a:txBody>
                  <a:tcPr/>
                </a:tc>
                <a:extLst>
                  <a:ext uri="{0D108BD9-81ED-4DB2-BD59-A6C34878D82A}">
                    <a16:rowId xmlns:a16="http://schemas.microsoft.com/office/drawing/2014/main" val="3032465716"/>
                  </a:ext>
                </a:extLst>
              </a:tr>
              <a:tr h="370840">
                <a:tc>
                  <a:txBody>
                    <a:bodyPr/>
                    <a:lstStyle/>
                    <a:p>
                      <a:r>
                        <a:rPr lang="en-GB" sz="1200" dirty="0"/>
                        <a:t>Gather comprehensive community feedback and refine future outreach strategies.</a:t>
                      </a:r>
                    </a:p>
                  </a:txBody>
                  <a:tcPr/>
                </a:tc>
                <a:tc>
                  <a:txBody>
                    <a:bodyPr/>
                    <a:lstStyle/>
                    <a:p>
                      <a:endParaRPr lang="en-GB" sz="1200" dirty="0"/>
                    </a:p>
                  </a:txBody>
                  <a:tcPr/>
                </a:tc>
                <a:extLst>
                  <a:ext uri="{0D108BD9-81ED-4DB2-BD59-A6C34878D82A}">
                    <a16:rowId xmlns:a16="http://schemas.microsoft.com/office/drawing/2014/main" val="2131794190"/>
                  </a:ext>
                </a:extLst>
              </a:tr>
              <a:tr h="370840">
                <a:tc>
                  <a:txBody>
                    <a:bodyPr/>
                    <a:lstStyle/>
                    <a:p>
                      <a:r>
                        <a:rPr lang="en-GB" sz="1200" dirty="0"/>
                        <a:t>Develop recommendations for the next year’s marketing strategy based on data insights.</a:t>
                      </a:r>
                    </a:p>
                  </a:txBody>
                  <a:tcPr/>
                </a:tc>
                <a:tc>
                  <a:txBody>
                    <a:bodyPr/>
                    <a:lstStyle/>
                    <a:p>
                      <a:endParaRPr lang="en-GB" sz="1200" dirty="0"/>
                    </a:p>
                  </a:txBody>
                  <a:tcPr/>
                </a:tc>
                <a:extLst>
                  <a:ext uri="{0D108BD9-81ED-4DB2-BD59-A6C34878D82A}">
                    <a16:rowId xmlns:a16="http://schemas.microsoft.com/office/drawing/2014/main" val="385601200"/>
                  </a:ext>
                </a:extLst>
              </a:tr>
            </a:tbl>
          </a:graphicData>
        </a:graphic>
      </p:graphicFrame>
      <p:sp>
        <p:nvSpPr>
          <p:cNvPr id="5" name="TextBox 4">
            <a:extLst>
              <a:ext uri="{FF2B5EF4-FFF2-40B4-BE49-F238E27FC236}">
                <a16:creationId xmlns:a16="http://schemas.microsoft.com/office/drawing/2014/main" id="{17CA495C-32F7-73AF-61E3-AF556BD989D1}"/>
              </a:ext>
            </a:extLst>
          </p:cNvPr>
          <p:cNvSpPr txBox="1"/>
          <p:nvPr/>
        </p:nvSpPr>
        <p:spPr>
          <a:xfrm>
            <a:off x="996695" y="1544860"/>
            <a:ext cx="8206299" cy="369332"/>
          </a:xfrm>
          <a:prstGeom prst="rect">
            <a:avLst/>
          </a:prstGeom>
          <a:noFill/>
        </p:spPr>
        <p:txBody>
          <a:bodyPr wrap="square" rtlCol="0">
            <a:spAutoFit/>
          </a:bodyPr>
          <a:lstStyle/>
          <a:p>
            <a:r>
              <a:rPr lang="en-GB" dirty="0"/>
              <a:t>Review, optimise and scale up</a:t>
            </a:r>
          </a:p>
        </p:txBody>
      </p:sp>
      <p:pic>
        <p:nvPicPr>
          <p:cNvPr id="7" name="Picture 6">
            <a:extLst>
              <a:ext uri="{FF2B5EF4-FFF2-40B4-BE49-F238E27FC236}">
                <a16:creationId xmlns:a16="http://schemas.microsoft.com/office/drawing/2014/main" id="{76B53807-AE76-DD33-ABE8-FC0B2FEFD8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703" y="5998464"/>
            <a:ext cx="1727843" cy="212604"/>
          </a:xfrm>
          <a:prstGeom prst="rect">
            <a:avLst/>
          </a:prstGeom>
        </p:spPr>
      </p:pic>
    </p:spTree>
    <p:extLst>
      <p:ext uri="{BB962C8B-B14F-4D97-AF65-F5344CB8AC3E}">
        <p14:creationId xmlns:p14="http://schemas.microsoft.com/office/powerpoint/2010/main" val="3137126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FF5FF1-2E93-DE39-3514-A62C3C93D02C}"/>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8ACC18BE-43B4-01FE-9A7F-C2533F33FC57}"/>
              </a:ext>
            </a:extLst>
          </p:cNvPr>
          <p:cNvGraphicFramePr>
            <a:graphicFrameLocks noGrp="1"/>
          </p:cNvGraphicFramePr>
          <p:nvPr>
            <p:extLst>
              <p:ext uri="{D42A27DB-BD31-4B8C-83A1-F6EECF244321}">
                <p14:modId xmlns:p14="http://schemas.microsoft.com/office/powerpoint/2010/main" val="1954224971"/>
              </p:ext>
            </p:extLst>
          </p:nvPr>
        </p:nvGraphicFramePr>
        <p:xfrm>
          <a:off x="545970" y="638954"/>
          <a:ext cx="11100060" cy="5179030"/>
        </p:xfrm>
        <a:graphic>
          <a:graphicData uri="http://schemas.openxmlformats.org/drawingml/2006/table">
            <a:tbl>
              <a:tblPr firstRow="1" bandRow="1">
                <a:tableStyleId>{E8034E78-7F5D-4C2E-B375-FC64B27BC917}</a:tableStyleId>
              </a:tblPr>
              <a:tblGrid>
                <a:gridCol w="11100060">
                  <a:extLst>
                    <a:ext uri="{9D8B030D-6E8A-4147-A177-3AD203B41FA5}">
                      <a16:colId xmlns:a16="http://schemas.microsoft.com/office/drawing/2014/main" val="291339157"/>
                    </a:ext>
                  </a:extLst>
                </a:gridCol>
              </a:tblGrid>
              <a:tr h="5380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solidFill>
                            <a:schemeClr val="tx1"/>
                          </a:solidFill>
                        </a:rPr>
                        <a:t>7. Offline strategy</a:t>
                      </a:r>
                      <a:endParaRPr lang="en-US" sz="2400" b="1" dirty="0">
                        <a:solidFill>
                          <a:schemeClr val="tx1"/>
                        </a:solidFill>
                      </a:endParaRPr>
                    </a:p>
                  </a:txBody>
                  <a:tcPr marL="0" marR="0" marT="36000" marB="180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rgbClr val="92D05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1470041"/>
                  </a:ext>
                </a:extLst>
              </a:tr>
              <a:tr h="4597270">
                <a:tc>
                  <a:txBody>
                    <a:bodyPr/>
                    <a:lstStyle/>
                    <a:p>
                      <a:r>
                        <a:rPr lang="en-GB" sz="1200" b="1" dirty="0">
                          <a:solidFill>
                            <a:schemeClr val="tx1"/>
                          </a:solidFill>
                        </a:rPr>
                        <a:t>This is being used to complement the online strategy and is being targeted to priority audiences:</a:t>
                      </a:r>
                    </a:p>
                    <a:p>
                      <a:pPr marL="171450" indent="-171450">
                        <a:buFont typeface="Arial" panose="020B0604020202020204" pitchFamily="34" charset="0"/>
                        <a:buChar char="•"/>
                      </a:pPr>
                      <a:r>
                        <a:rPr lang="en-GB" sz="1200" dirty="0">
                          <a:solidFill>
                            <a:schemeClr val="tx1"/>
                          </a:solidFill>
                        </a:rPr>
                        <a:t>Posters on bus stops – reach audiences in deprived areas</a:t>
                      </a:r>
                    </a:p>
                    <a:p>
                      <a:pPr marL="171450" indent="-171450">
                        <a:buFont typeface="Arial" panose="020B0604020202020204" pitchFamily="34" charset="0"/>
                        <a:buChar char="•"/>
                      </a:pPr>
                      <a:r>
                        <a:rPr lang="en-GB" sz="1200" b="1" dirty="0">
                          <a:solidFill>
                            <a:schemeClr val="tx1"/>
                          </a:solidFill>
                        </a:rPr>
                        <a:t>XXXX</a:t>
                      </a:r>
                      <a:r>
                        <a:rPr lang="en-GB" sz="1200" dirty="0">
                          <a:solidFill>
                            <a:schemeClr val="tx1"/>
                          </a:solidFill>
                        </a:rPr>
                        <a:t> Radio  - reach an audience who do not engage with digital formats. </a:t>
                      </a:r>
                    </a:p>
                    <a:p>
                      <a:pPr marL="171450" indent="-171450">
                        <a:buFont typeface="Arial" panose="020B0604020202020204" pitchFamily="34" charset="0"/>
                        <a:buChar char="•"/>
                      </a:pPr>
                      <a:r>
                        <a:rPr lang="en-GB" sz="1200" dirty="0">
                          <a:solidFill>
                            <a:schemeClr val="tx1"/>
                          </a:solidFill>
                        </a:rPr>
                        <a:t>Local magazines</a:t>
                      </a:r>
                    </a:p>
                    <a:p>
                      <a:pPr marL="171450" indent="-171450">
                        <a:buFont typeface="Arial" panose="020B0604020202020204" pitchFamily="34" charset="0"/>
                        <a:buChar char="•"/>
                      </a:pPr>
                      <a:r>
                        <a:rPr lang="en-GB" sz="1200" dirty="0">
                          <a:solidFill>
                            <a:schemeClr val="tx1"/>
                          </a:solidFill>
                        </a:rPr>
                        <a:t>Voluntary groups</a:t>
                      </a:r>
                      <a:endParaRPr lang="en-GB" sz="1200" b="1" dirty="0">
                        <a:solidFill>
                          <a:schemeClr val="tx1"/>
                        </a:solidFill>
                      </a:endParaRPr>
                    </a:p>
                    <a:p>
                      <a:pPr marL="171450" indent="-171450">
                        <a:buFont typeface="Arial" panose="020B0604020202020204" pitchFamily="34" charset="0"/>
                        <a:buChar char="•"/>
                      </a:pPr>
                      <a:r>
                        <a:rPr lang="en-GB" sz="1200" dirty="0">
                          <a:solidFill>
                            <a:schemeClr val="tx1"/>
                          </a:solidFill>
                        </a:rPr>
                        <a:t>Church and Faith organisations newsletters – Play an active role in the community</a:t>
                      </a:r>
                    </a:p>
                    <a:p>
                      <a:pPr marL="171450" indent="-171450">
                        <a:buFont typeface="Arial" panose="020B0604020202020204" pitchFamily="34" charset="0"/>
                        <a:buChar char="•"/>
                      </a:pPr>
                      <a:r>
                        <a:rPr lang="en-GB" sz="1200" dirty="0">
                          <a:solidFill>
                            <a:schemeClr val="tx1"/>
                          </a:solidFill>
                        </a:rPr>
                        <a:t>GP newsletter</a:t>
                      </a:r>
                    </a:p>
                    <a:p>
                      <a:pPr marL="171450" indent="-171450">
                        <a:buFont typeface="Arial" panose="020B0604020202020204" pitchFamily="34" charset="0"/>
                        <a:buChar char="•"/>
                      </a:pPr>
                      <a:r>
                        <a:rPr lang="en-GB" sz="1200" dirty="0">
                          <a:solidFill>
                            <a:schemeClr val="tx1"/>
                          </a:solidFill>
                        </a:rPr>
                        <a:t>School newsletters</a:t>
                      </a:r>
                    </a:p>
                    <a:p>
                      <a:pPr marL="171450" indent="-171450">
                        <a:buFont typeface="Arial" panose="020B0604020202020204" pitchFamily="34" charset="0"/>
                        <a:buChar char="•"/>
                      </a:pPr>
                      <a:r>
                        <a:rPr lang="en-GB" sz="1200" dirty="0">
                          <a:solidFill>
                            <a:schemeClr val="tx1"/>
                          </a:solidFill>
                        </a:rPr>
                        <a:t>Local newspapers</a:t>
                      </a:r>
                    </a:p>
                    <a:p>
                      <a:pPr marL="171450" indent="-171450">
                        <a:buFont typeface="Arial" panose="020B0604020202020204" pitchFamily="34" charset="0"/>
                        <a:buChar char="•"/>
                      </a:pPr>
                      <a:r>
                        <a:rPr lang="en-GB" sz="1200" dirty="0">
                          <a:solidFill>
                            <a:schemeClr val="tx1"/>
                          </a:solidFill>
                        </a:rPr>
                        <a:t>Foodbanks</a:t>
                      </a:r>
                    </a:p>
                    <a:p>
                      <a:pPr marL="171450" indent="-171450">
                        <a:buFont typeface="Arial" panose="020B0604020202020204" pitchFamily="34" charset="0"/>
                        <a:buChar char="•"/>
                      </a:pPr>
                      <a:r>
                        <a:rPr lang="en-GB" sz="1200" dirty="0">
                          <a:solidFill>
                            <a:schemeClr val="tx1"/>
                          </a:solidFill>
                        </a:rPr>
                        <a:t>Libraries</a:t>
                      </a:r>
                    </a:p>
                    <a:p>
                      <a:pPr marL="171450" indent="-171450">
                        <a:buFont typeface="Arial" panose="020B0604020202020204" pitchFamily="34" charset="0"/>
                        <a:buChar char="•"/>
                      </a:pPr>
                      <a:r>
                        <a:rPr lang="en-GB" sz="1200" dirty="0">
                          <a:solidFill>
                            <a:schemeClr val="tx1"/>
                          </a:solidFill>
                        </a:rPr>
                        <a:t>Cultural and Community Festivals</a:t>
                      </a:r>
                    </a:p>
                    <a:p>
                      <a:pPr marL="171450" indent="-171450">
                        <a:buFont typeface="Arial" panose="020B0604020202020204" pitchFamily="34" charset="0"/>
                        <a:buChar char="•"/>
                      </a:pPr>
                      <a:r>
                        <a:rPr lang="en-GB" sz="1200" dirty="0">
                          <a:solidFill>
                            <a:schemeClr val="tx1"/>
                          </a:solidFill>
                        </a:rPr>
                        <a:t>Pre-natal groups and pregnancy outreach support services</a:t>
                      </a:r>
                    </a:p>
                    <a:p>
                      <a:pPr marL="171450" indent="-171450">
                        <a:buFont typeface="Arial" panose="020B0604020202020204" pitchFamily="34" charset="0"/>
                        <a:buChar char="•"/>
                      </a:pPr>
                      <a:r>
                        <a:rPr lang="en-GB" sz="1200" dirty="0">
                          <a:solidFill>
                            <a:schemeClr val="tx1"/>
                          </a:solidFill>
                        </a:rPr>
                        <a:t>Community and Religious Centres</a:t>
                      </a:r>
                    </a:p>
                    <a:p>
                      <a:pPr marL="171450" indent="-171450">
                        <a:buFont typeface="Arial" panose="020B0604020202020204" pitchFamily="34" charset="0"/>
                        <a:buChar char="•"/>
                      </a:pPr>
                      <a:r>
                        <a:rPr lang="en-GB" sz="1200" dirty="0">
                          <a:solidFill>
                            <a:schemeClr val="tx1"/>
                          </a:solidFill>
                        </a:rPr>
                        <a:t>Carers in </a:t>
                      </a:r>
                      <a:r>
                        <a:rPr lang="en-GB" sz="1200" b="1" dirty="0">
                          <a:solidFill>
                            <a:schemeClr val="tx1"/>
                          </a:solidFill>
                        </a:rPr>
                        <a:t>XXXX</a:t>
                      </a:r>
                    </a:p>
                    <a:p>
                      <a:pPr marL="171450" indent="-171450">
                        <a:buFont typeface="Arial" panose="020B0604020202020204" pitchFamily="34" charset="0"/>
                        <a:buChar char="•"/>
                      </a:pPr>
                      <a:r>
                        <a:rPr lang="en-GB" sz="1200" dirty="0">
                          <a:solidFill>
                            <a:schemeClr val="tx1"/>
                          </a:solidFill>
                        </a:rPr>
                        <a:t>Dentists</a:t>
                      </a:r>
                    </a:p>
                    <a:p>
                      <a:pPr marL="171450" indent="-171450">
                        <a:buFont typeface="Arial" panose="020B0604020202020204" pitchFamily="34" charset="0"/>
                        <a:buChar char="•"/>
                      </a:pPr>
                      <a:r>
                        <a:rPr lang="en-GB" sz="1200" dirty="0">
                          <a:solidFill>
                            <a:schemeClr val="tx1"/>
                          </a:solidFill>
                        </a:rPr>
                        <a:t>Opticians</a:t>
                      </a:r>
                    </a:p>
                    <a:p>
                      <a:pPr marL="171450" indent="-171450">
                        <a:buFont typeface="Arial" panose="020B0604020202020204" pitchFamily="34" charset="0"/>
                        <a:buChar char="•"/>
                      </a:pPr>
                      <a:r>
                        <a:rPr lang="en-GB" sz="1200" b="1" dirty="0">
                          <a:solidFill>
                            <a:schemeClr val="tx1"/>
                          </a:solidFill>
                        </a:rPr>
                        <a:t>XXXX</a:t>
                      </a:r>
                      <a:r>
                        <a:rPr lang="en-GB" sz="1200" dirty="0">
                          <a:solidFill>
                            <a:schemeClr val="tx1"/>
                          </a:solidFill>
                        </a:rPr>
                        <a:t> Multicultural Groups</a:t>
                      </a:r>
                    </a:p>
                    <a:p>
                      <a:pPr marL="171450" indent="-171450">
                        <a:buFont typeface="Arial" panose="020B0604020202020204" pitchFamily="34" charset="0"/>
                        <a:buChar char="•"/>
                      </a:pPr>
                      <a:r>
                        <a:rPr lang="en-GB" sz="1200" dirty="0">
                          <a:solidFill>
                            <a:schemeClr val="tx1"/>
                          </a:solidFill>
                        </a:rPr>
                        <a:t>Training events (L2, VBA)</a:t>
                      </a:r>
                    </a:p>
                    <a:p>
                      <a:pPr marL="0" indent="0">
                        <a:buFont typeface="Arial" panose="020B0604020202020204" pitchFamily="34" charset="0"/>
                        <a:buNone/>
                      </a:pPr>
                      <a:endParaRPr lang="en-GB" sz="1200" dirty="0">
                        <a:solidFill>
                          <a:schemeClr val="tx1"/>
                        </a:solidFill>
                      </a:endParaRPr>
                    </a:p>
                    <a:p>
                      <a:pPr marL="0" indent="0">
                        <a:buFont typeface="Arial" panose="020B0604020202020204" pitchFamily="34" charset="0"/>
                        <a:buNone/>
                      </a:pPr>
                      <a:r>
                        <a:rPr lang="en-GB" sz="1200" dirty="0">
                          <a:solidFill>
                            <a:schemeClr val="tx1"/>
                          </a:solidFill>
                        </a:rPr>
                        <a:t>It is important to remember that not all our target audiences will be online, and therefore, additional tactics are required to ensure the most significant reach. Offline marketing will raise awareness of the service and create greater receptivity to messages and searches on social media for online audiences. Blending online and offline can strengthen the service's reach by making it visible in different environments when people need it. It will require lead-in times for booking sites and print production. </a:t>
                      </a:r>
                    </a:p>
                  </a:txBody>
                  <a:tcPr marL="0" marR="0" marT="180000" marB="3600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31382379"/>
                  </a:ext>
                </a:extLst>
              </a:tr>
            </a:tbl>
          </a:graphicData>
        </a:graphic>
      </p:graphicFrame>
      <p:pic>
        <p:nvPicPr>
          <p:cNvPr id="4" name="Picture 3">
            <a:extLst>
              <a:ext uri="{FF2B5EF4-FFF2-40B4-BE49-F238E27FC236}">
                <a16:creationId xmlns:a16="http://schemas.microsoft.com/office/drawing/2014/main" id="{873DF5D2-C86F-AA0A-A452-80FE89FC29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703" y="5998464"/>
            <a:ext cx="1727843" cy="212604"/>
          </a:xfrm>
          <a:prstGeom prst="rect">
            <a:avLst/>
          </a:prstGeom>
        </p:spPr>
      </p:pic>
    </p:spTree>
    <p:extLst>
      <p:ext uri="{BB962C8B-B14F-4D97-AF65-F5344CB8AC3E}">
        <p14:creationId xmlns:p14="http://schemas.microsoft.com/office/powerpoint/2010/main" val="1178930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52B2E7-560D-5022-22D6-338CAEB0C406}"/>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F477D30-D9A6-CF89-70A8-890AEB55BA7E}"/>
              </a:ext>
            </a:extLst>
          </p:cNvPr>
          <p:cNvGraphicFramePr>
            <a:graphicFrameLocks noGrp="1"/>
          </p:cNvGraphicFramePr>
          <p:nvPr>
            <p:extLst>
              <p:ext uri="{D42A27DB-BD31-4B8C-83A1-F6EECF244321}">
                <p14:modId xmlns:p14="http://schemas.microsoft.com/office/powerpoint/2010/main" val="2963134357"/>
              </p:ext>
            </p:extLst>
          </p:nvPr>
        </p:nvGraphicFramePr>
        <p:xfrm>
          <a:off x="545970" y="638954"/>
          <a:ext cx="11100060" cy="5085227"/>
        </p:xfrm>
        <a:graphic>
          <a:graphicData uri="http://schemas.openxmlformats.org/drawingml/2006/table">
            <a:tbl>
              <a:tblPr firstRow="1" bandRow="1">
                <a:tableStyleId>{E8034E78-7F5D-4C2E-B375-FC64B27BC917}</a:tableStyleId>
              </a:tblPr>
              <a:tblGrid>
                <a:gridCol w="11100060">
                  <a:extLst>
                    <a:ext uri="{9D8B030D-6E8A-4147-A177-3AD203B41FA5}">
                      <a16:colId xmlns:a16="http://schemas.microsoft.com/office/drawing/2014/main" val="291339157"/>
                    </a:ext>
                  </a:extLst>
                </a:gridCol>
              </a:tblGrid>
              <a:tr h="5698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solidFill>
                            <a:schemeClr val="tx1"/>
                          </a:solidFill>
                        </a:rPr>
                        <a:t>8. Communication with key partners</a:t>
                      </a:r>
                      <a:endParaRPr lang="en-US" sz="2400" b="1" dirty="0">
                        <a:solidFill>
                          <a:schemeClr val="tx1"/>
                        </a:solidFill>
                      </a:endParaRPr>
                    </a:p>
                  </a:txBody>
                  <a:tcPr marL="0" marR="0" marT="36000" marB="180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rgbClr val="92D05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1470041"/>
                  </a:ext>
                </a:extLst>
              </a:tr>
              <a:tr h="4503467">
                <a:tc>
                  <a:txBody>
                    <a:bodyPr/>
                    <a:lstStyle/>
                    <a:p>
                      <a:r>
                        <a:rPr lang="en-US" sz="1200" b="1" dirty="0">
                          <a:solidFill>
                            <a:schemeClr val="tx1"/>
                          </a:solidFill>
                        </a:rPr>
                        <a:t>Internal team</a:t>
                      </a:r>
                    </a:p>
                    <a:p>
                      <a:r>
                        <a:rPr lang="en-US" sz="1200" dirty="0">
                          <a:solidFill>
                            <a:schemeClr val="tx1"/>
                          </a:solidFill>
                        </a:rPr>
                        <a:t>We will ensure our core service team are aware of the key messages of the service offer, the schedule of phases and regular communication regarding feedback from clients, key partners and stakeholders</a:t>
                      </a:r>
                    </a:p>
                    <a:p>
                      <a:pPr marL="0" indent="0">
                        <a:buNone/>
                      </a:pPr>
                      <a:endParaRPr lang="en-US" sz="1200" dirty="0">
                        <a:solidFill>
                          <a:schemeClr val="tx1"/>
                        </a:solidFill>
                      </a:endParaRPr>
                    </a:p>
                    <a:p>
                      <a:r>
                        <a:rPr lang="en-GB" sz="1200" b="1" dirty="0">
                          <a:solidFill>
                            <a:schemeClr val="tx1"/>
                          </a:solidFill>
                        </a:rPr>
                        <a:t>XXXX</a:t>
                      </a:r>
                      <a:r>
                        <a:rPr lang="en-US" sz="1200" b="1" dirty="0">
                          <a:solidFill>
                            <a:schemeClr val="tx1"/>
                          </a:solidFill>
                        </a:rPr>
                        <a:t> Council</a:t>
                      </a:r>
                    </a:p>
                    <a:p>
                      <a:r>
                        <a:rPr lang="en-US" sz="1200" dirty="0">
                          <a:solidFill>
                            <a:schemeClr val="tx1"/>
                          </a:solidFill>
                        </a:rPr>
                        <a:t>We will request </a:t>
                      </a:r>
                      <a:r>
                        <a:rPr lang="en-GB" sz="1200" b="1" dirty="0">
                          <a:solidFill>
                            <a:schemeClr val="tx1"/>
                          </a:solidFill>
                        </a:rPr>
                        <a:t>XXXX </a:t>
                      </a:r>
                      <a:r>
                        <a:rPr lang="en-US" sz="1200" dirty="0">
                          <a:solidFill>
                            <a:schemeClr val="tx1"/>
                          </a:solidFill>
                        </a:rPr>
                        <a:t>Council communicate the key campaigns and service information through the following means</a:t>
                      </a:r>
                    </a:p>
                    <a:p>
                      <a:pPr marL="171450" indent="-171450">
                        <a:buFont typeface="Arial" panose="020B0604020202020204" pitchFamily="34" charset="0"/>
                        <a:buChar char="•"/>
                      </a:pPr>
                      <a:r>
                        <a:rPr lang="en-GB" sz="1200" b="1" dirty="0">
                          <a:solidFill>
                            <a:schemeClr val="tx1"/>
                          </a:solidFill>
                        </a:rPr>
                        <a:t>XXXX </a:t>
                      </a:r>
                      <a:r>
                        <a:rPr lang="en-US" sz="1200" dirty="0">
                          <a:solidFill>
                            <a:schemeClr val="tx1"/>
                          </a:solidFill>
                        </a:rPr>
                        <a:t>Council/NHS Trust newsletters </a:t>
                      </a:r>
                    </a:p>
                    <a:p>
                      <a:pPr marL="171450" indent="-171450">
                        <a:buFont typeface="Arial" panose="020B0604020202020204" pitchFamily="34" charset="0"/>
                        <a:buChar char="•"/>
                      </a:pPr>
                      <a:r>
                        <a:rPr lang="en-US" sz="1200" dirty="0">
                          <a:solidFill>
                            <a:schemeClr val="tx1"/>
                          </a:solidFill>
                        </a:rPr>
                        <a:t>Managers’ Brief/ blogs</a:t>
                      </a:r>
                    </a:p>
                    <a:p>
                      <a:pPr marL="171450" indent="-171450">
                        <a:buFont typeface="Arial" panose="020B0604020202020204" pitchFamily="34" charset="0"/>
                        <a:buChar char="•"/>
                      </a:pPr>
                      <a:r>
                        <a:rPr lang="en-US" sz="1200" dirty="0">
                          <a:solidFill>
                            <a:schemeClr val="tx1"/>
                          </a:solidFill>
                        </a:rPr>
                        <a:t>Stakeholder/partner newsletter (e.g. CCG/ ICB newsletter)</a:t>
                      </a:r>
                    </a:p>
                    <a:p>
                      <a:pPr marL="171450" indent="-171450">
                        <a:buFont typeface="Arial" panose="020B0604020202020204" pitchFamily="34" charset="0"/>
                        <a:buChar char="•"/>
                      </a:pPr>
                      <a:r>
                        <a:rPr lang="en-US" sz="1200" dirty="0">
                          <a:solidFill>
                            <a:schemeClr val="tx1"/>
                          </a:solidFill>
                        </a:rPr>
                        <a:t>Digital screens in the foyer (e.g. NHS Trust, GP surgeries County Hall)</a:t>
                      </a:r>
                    </a:p>
                    <a:p>
                      <a:pPr marL="171450" indent="-171450">
                        <a:buFont typeface="Arial" panose="020B0604020202020204" pitchFamily="34" charset="0"/>
                        <a:buChar char="•"/>
                      </a:pPr>
                      <a:endParaRPr lang="en-US" sz="1200" b="1" i="0" u="none" strike="noStrike" kern="1200" baseline="0" dirty="0">
                        <a:solidFill>
                          <a:schemeClr val="tx1"/>
                        </a:solidFill>
                        <a:latin typeface="+mn-lt"/>
                        <a:ea typeface="+mn-ea"/>
                        <a:cs typeface="+mn-cs"/>
                      </a:endParaRPr>
                    </a:p>
                    <a:p>
                      <a:r>
                        <a:rPr lang="en-US" sz="1200" b="1" dirty="0">
                          <a:solidFill>
                            <a:schemeClr val="tx1"/>
                          </a:solidFill>
                        </a:rPr>
                        <a:t>Partners and stakeholders – comms toolkit</a:t>
                      </a:r>
                    </a:p>
                    <a:p>
                      <a:pPr marL="171450" indent="-171450">
                        <a:buFont typeface="Arial" panose="020B0604020202020204" pitchFamily="34" charset="0"/>
                        <a:buChar char="•"/>
                      </a:pPr>
                      <a:r>
                        <a:rPr lang="en-US" sz="1200" dirty="0">
                          <a:solidFill>
                            <a:schemeClr val="tx1"/>
                          </a:solidFill>
                        </a:rPr>
                        <a:t>Public Health colleagues can share service details with comms leads in the council, NHS, and other stakeholders to engage them with the service offer.</a:t>
                      </a:r>
                    </a:p>
                    <a:p>
                      <a:pPr marL="171450" indent="-171450">
                        <a:buFont typeface="Arial" panose="020B0604020202020204" pitchFamily="34" charset="0"/>
                        <a:buChar char="•"/>
                      </a:pPr>
                      <a:r>
                        <a:rPr lang="en-US" sz="1200" dirty="0">
                          <a:solidFill>
                            <a:schemeClr val="tx1"/>
                          </a:solidFill>
                        </a:rPr>
                        <a:t>We will supply a communications toolkit to share assets, materials</a:t>
                      </a:r>
                      <a:r>
                        <a:rPr lang="en-GB" sz="1200" dirty="0">
                          <a:solidFill>
                            <a:schemeClr val="tx1"/>
                          </a:solidFill>
                        </a:rPr>
                        <a:t>, and messaging with partners such as </a:t>
                      </a:r>
                      <a:r>
                        <a:rPr lang="en-GB" sz="1200" b="1" dirty="0">
                          <a:solidFill>
                            <a:schemeClr val="tx1"/>
                          </a:solidFill>
                        </a:rPr>
                        <a:t>XXXX </a:t>
                      </a:r>
                      <a:r>
                        <a:rPr lang="en-GB" sz="1200" dirty="0">
                          <a:solidFill>
                            <a:schemeClr val="tx1"/>
                          </a:solidFill>
                        </a:rPr>
                        <a:t>Council so they can</a:t>
                      </a:r>
                      <a:r>
                        <a:rPr lang="en-US" sz="1200" dirty="0">
                          <a:solidFill>
                            <a:schemeClr val="tx1"/>
                          </a:solidFill>
                        </a:rPr>
                        <a:t> adapt or deploy for their local audiences. </a:t>
                      </a:r>
                    </a:p>
                    <a:p>
                      <a:pPr marL="171450" indent="-171450">
                        <a:buFont typeface="Arial" panose="020B0604020202020204" pitchFamily="34" charset="0"/>
                        <a:buChar char="•"/>
                      </a:pPr>
                      <a:r>
                        <a:rPr lang="en-US" sz="1200" dirty="0">
                          <a:solidFill>
                            <a:schemeClr val="tx1"/>
                          </a:solidFill>
                        </a:rPr>
                        <a:t>This would include guidance, for example, on using the creative assets, including colour palette, typography and campaign imagery. </a:t>
                      </a:r>
                    </a:p>
                    <a:p>
                      <a:endParaRPr lang="en-US" sz="1200" b="1" dirty="0">
                        <a:solidFill>
                          <a:schemeClr val="tx1"/>
                        </a:solidFill>
                      </a:endParaRPr>
                    </a:p>
                    <a:p>
                      <a:r>
                        <a:rPr lang="en-US" sz="1200" b="1" dirty="0">
                          <a:solidFill>
                            <a:schemeClr val="tx1"/>
                          </a:solidFill>
                        </a:rPr>
                        <a:t>Other channels</a:t>
                      </a:r>
                    </a:p>
                    <a:p>
                      <a:r>
                        <a:rPr lang="en-US" sz="1200" dirty="0">
                          <a:solidFill>
                            <a:schemeClr val="tx1"/>
                          </a:solidFill>
                        </a:rPr>
                        <a:t>We will also promote the campaign through:</a:t>
                      </a:r>
                    </a:p>
                    <a:p>
                      <a:pPr marL="171450" indent="-171450">
                        <a:buFont typeface="Arial" panose="020B0604020202020204" pitchFamily="34" charset="0"/>
                        <a:buChar char="•"/>
                      </a:pPr>
                      <a:r>
                        <a:rPr lang="en-US" sz="1200" dirty="0">
                          <a:solidFill>
                            <a:schemeClr val="tx1"/>
                          </a:solidFill>
                        </a:rPr>
                        <a:t>Collaborative meetings</a:t>
                      </a:r>
                    </a:p>
                    <a:p>
                      <a:pPr marL="171450" indent="-171450">
                        <a:buFont typeface="Arial" panose="020B0604020202020204" pitchFamily="34" charset="0"/>
                        <a:buChar char="•"/>
                      </a:pPr>
                      <a:r>
                        <a:rPr lang="en-US" sz="1200" dirty="0">
                          <a:solidFill>
                            <a:schemeClr val="tx1"/>
                          </a:solidFill>
                        </a:rPr>
                        <a:t>Primary Care Networks (PCNs)</a:t>
                      </a:r>
                    </a:p>
                    <a:p>
                      <a:pPr marL="171450" indent="-171450">
                        <a:buFont typeface="Arial" panose="020B0604020202020204" pitchFamily="34" charset="0"/>
                        <a:buChar char="•"/>
                      </a:pPr>
                      <a:r>
                        <a:rPr lang="en-US" sz="1200" dirty="0">
                          <a:solidFill>
                            <a:schemeClr val="tx1"/>
                          </a:solidFill>
                        </a:rPr>
                        <a:t>Voluntary sector</a:t>
                      </a:r>
                    </a:p>
                    <a:p>
                      <a:pPr marL="171450" indent="-171450">
                        <a:buFont typeface="Arial" panose="020B0604020202020204" pitchFamily="34" charset="0"/>
                        <a:buChar char="•"/>
                      </a:pPr>
                      <a:r>
                        <a:rPr lang="en-US" sz="1200" dirty="0">
                          <a:solidFill>
                            <a:schemeClr val="tx1"/>
                          </a:solidFill>
                        </a:rPr>
                        <a:t>Community groups</a:t>
                      </a:r>
                    </a:p>
                  </a:txBody>
                  <a:tcPr marL="0" marR="0" marT="180000" marB="3600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31382379"/>
                  </a:ext>
                </a:extLst>
              </a:tr>
            </a:tbl>
          </a:graphicData>
        </a:graphic>
      </p:graphicFrame>
      <p:pic>
        <p:nvPicPr>
          <p:cNvPr id="4" name="Picture 3">
            <a:extLst>
              <a:ext uri="{FF2B5EF4-FFF2-40B4-BE49-F238E27FC236}">
                <a16:creationId xmlns:a16="http://schemas.microsoft.com/office/drawing/2014/main" id="{5B74F8C2-A634-D9F1-9DDF-59BCF45094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703" y="5998464"/>
            <a:ext cx="1727843" cy="212604"/>
          </a:xfrm>
          <a:prstGeom prst="rect">
            <a:avLst/>
          </a:prstGeom>
        </p:spPr>
      </p:pic>
    </p:spTree>
    <p:extLst>
      <p:ext uri="{BB962C8B-B14F-4D97-AF65-F5344CB8AC3E}">
        <p14:creationId xmlns:p14="http://schemas.microsoft.com/office/powerpoint/2010/main" val="1936472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1D6B94-59AE-81E9-1AFA-C857AE9DB2D4}"/>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FA03421F-1D31-FBB5-4375-5662E2BE8969}"/>
              </a:ext>
            </a:extLst>
          </p:cNvPr>
          <p:cNvGraphicFramePr>
            <a:graphicFrameLocks noGrp="1"/>
          </p:cNvGraphicFramePr>
          <p:nvPr>
            <p:extLst>
              <p:ext uri="{D42A27DB-BD31-4B8C-83A1-F6EECF244321}">
                <p14:modId xmlns:p14="http://schemas.microsoft.com/office/powerpoint/2010/main" val="4143513360"/>
              </p:ext>
            </p:extLst>
          </p:nvPr>
        </p:nvGraphicFramePr>
        <p:xfrm>
          <a:off x="545970" y="638954"/>
          <a:ext cx="11100060" cy="5179030"/>
        </p:xfrm>
        <a:graphic>
          <a:graphicData uri="http://schemas.openxmlformats.org/drawingml/2006/table">
            <a:tbl>
              <a:tblPr firstRow="1" bandRow="1">
                <a:tableStyleId>{E8034E78-7F5D-4C2E-B375-FC64B27BC917}</a:tableStyleId>
              </a:tblPr>
              <a:tblGrid>
                <a:gridCol w="11100060">
                  <a:extLst>
                    <a:ext uri="{9D8B030D-6E8A-4147-A177-3AD203B41FA5}">
                      <a16:colId xmlns:a16="http://schemas.microsoft.com/office/drawing/2014/main" val="291339157"/>
                    </a:ext>
                  </a:extLst>
                </a:gridCol>
              </a:tblGrid>
              <a:tr h="5380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solidFill>
                            <a:schemeClr val="tx1"/>
                          </a:solidFill>
                        </a:rPr>
                        <a:t>9. Evaluation summary</a:t>
                      </a:r>
                      <a:endParaRPr lang="en-US" sz="2400" b="1" dirty="0">
                        <a:solidFill>
                          <a:schemeClr val="tx1"/>
                        </a:solidFill>
                      </a:endParaRPr>
                    </a:p>
                  </a:txBody>
                  <a:tcPr marL="0" marR="0" marT="36000" marB="180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rgbClr val="92D05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1470041"/>
                  </a:ext>
                </a:extLst>
              </a:tr>
              <a:tr h="4597270">
                <a:tc>
                  <a:txBody>
                    <a:bodyPr/>
                    <a:lstStyle/>
                    <a:p>
                      <a:pPr lvl="0">
                        <a:defRPr sz="1800" b="0" i="0" u="none" strike="noStrike" kern="0" cap="none" spc="0" baseline="0">
                          <a:solidFill>
                            <a:srgbClr val="000000"/>
                          </a:solidFill>
                          <a:uFillTx/>
                        </a:defRPr>
                      </a:pPr>
                      <a:r>
                        <a:rPr lang="en-GB" sz="1200" b="1" dirty="0"/>
                        <a:t>The following KPIs will be monitored to inform the development of the awareness campaign and evaluate the success of raising awareness of the service. </a:t>
                      </a:r>
                    </a:p>
                    <a:p>
                      <a:pPr lvl="0">
                        <a:defRPr sz="1800" b="0" i="0" u="none" strike="noStrike" kern="0" cap="none" spc="0" baseline="0">
                          <a:solidFill>
                            <a:srgbClr val="000000"/>
                          </a:solidFill>
                          <a:uFillTx/>
                        </a:defRPr>
                      </a:pPr>
                      <a:endParaRPr lang="en-GB" sz="1200" b="1" dirty="0"/>
                    </a:p>
                    <a:p>
                      <a:pPr lvl="0">
                        <a:defRPr sz="1800" b="0" i="0" u="none" strike="noStrike" kern="0" cap="none" spc="0" baseline="0">
                          <a:solidFill>
                            <a:srgbClr val="000000"/>
                          </a:solidFill>
                          <a:uFillTx/>
                        </a:defRPr>
                      </a:pPr>
                      <a:r>
                        <a:rPr lang="en-GB" sz="1200" b="1" dirty="0"/>
                        <a:t>Professional Stakeholders</a:t>
                      </a:r>
                    </a:p>
                    <a:p>
                      <a:pPr marL="171450" lvl="0" indent="-171450">
                        <a:buFont typeface="Arial" panose="020B0604020202020204" pitchFamily="34" charset="0"/>
                        <a:buChar char="•"/>
                        <a:defRPr sz="1800" b="0" i="0" u="none" strike="noStrike" kern="0" cap="none" spc="0" baseline="0">
                          <a:solidFill>
                            <a:srgbClr val="000000"/>
                          </a:solidFill>
                          <a:uFillTx/>
                        </a:defRPr>
                      </a:pPr>
                      <a:r>
                        <a:rPr lang="en-GB" sz="1200" dirty="0"/>
                        <a:t>Number of stakeholders (organisation and type) the information has been shared with these</a:t>
                      </a:r>
                    </a:p>
                    <a:p>
                      <a:pPr lvl="0">
                        <a:defRPr sz="1800" b="0" i="0" u="none" strike="noStrike" kern="0" cap="none" spc="0" baseline="0">
                          <a:solidFill>
                            <a:srgbClr val="000000"/>
                          </a:solidFill>
                          <a:uFillTx/>
                        </a:defRPr>
                      </a:pPr>
                      <a:endParaRPr lang="en-GB" sz="1200" dirty="0"/>
                    </a:p>
                    <a:p>
                      <a:pPr lvl="0">
                        <a:defRPr sz="1800" b="0" i="0" u="none" strike="noStrike" kern="0" cap="none" spc="0" baseline="0">
                          <a:solidFill>
                            <a:srgbClr val="000000"/>
                          </a:solidFill>
                          <a:uFillTx/>
                        </a:defRPr>
                      </a:pPr>
                      <a:r>
                        <a:rPr lang="en-GB" sz="1200" b="1" dirty="0">
                          <a:solidFill>
                            <a:schemeClr val="tx1"/>
                          </a:solidFill>
                        </a:rPr>
                        <a:t>XXXX</a:t>
                      </a:r>
                      <a:r>
                        <a:rPr lang="en-GB" sz="1200" b="1" dirty="0"/>
                        <a:t> Residents</a:t>
                      </a:r>
                      <a:endParaRPr lang="en-GB" sz="1200" dirty="0"/>
                    </a:p>
                    <a:p>
                      <a:pPr marL="171450" lvl="0" indent="-171450">
                        <a:buFont typeface="Arial" panose="020B0604020202020204" pitchFamily="34" charset="0"/>
                        <a:buChar char="•"/>
                        <a:defRPr sz="1800" b="0" i="0" u="none" strike="noStrike" kern="0" cap="none" spc="0" baseline="0">
                          <a:solidFill>
                            <a:srgbClr val="000000"/>
                          </a:solidFill>
                          <a:uFillTx/>
                        </a:defRPr>
                      </a:pPr>
                      <a:r>
                        <a:rPr lang="en-GB" sz="1200" dirty="0"/>
                        <a:t>Sign ups to the </a:t>
                      </a:r>
                      <a:r>
                        <a:rPr lang="en-GB" sz="1200" b="1" dirty="0">
                          <a:solidFill>
                            <a:schemeClr val="tx1"/>
                          </a:solidFill>
                        </a:rPr>
                        <a:t>XXXX </a:t>
                      </a:r>
                      <a:r>
                        <a:rPr lang="en-GB" sz="1200" dirty="0"/>
                        <a:t>Service</a:t>
                      </a:r>
                    </a:p>
                    <a:p>
                      <a:pPr marL="171450" lvl="0" indent="-171450">
                        <a:buFont typeface="Arial" panose="020B0604020202020204" pitchFamily="34" charset="0"/>
                        <a:buChar char="•"/>
                        <a:defRPr sz="1800" b="0" i="0" u="none" strike="noStrike" kern="0" cap="none" spc="0" baseline="0">
                          <a:solidFill>
                            <a:srgbClr val="000000"/>
                          </a:solidFill>
                          <a:uFillTx/>
                        </a:defRPr>
                      </a:pPr>
                      <a:r>
                        <a:rPr lang="en-GB" sz="1200" dirty="0"/>
                        <a:t>Hits to </a:t>
                      </a:r>
                      <a:r>
                        <a:rPr lang="en-GB" sz="1200" b="1" dirty="0">
                          <a:solidFill>
                            <a:schemeClr val="tx1"/>
                          </a:solidFill>
                        </a:rPr>
                        <a:t>XXXX </a:t>
                      </a:r>
                      <a:r>
                        <a:rPr lang="en-GB" sz="1200" dirty="0"/>
                        <a:t>website </a:t>
                      </a:r>
                    </a:p>
                    <a:p>
                      <a:pPr marL="171450" lvl="0" indent="-171450">
                        <a:buFont typeface="Arial" panose="020B0604020202020204" pitchFamily="34" charset="0"/>
                        <a:buChar char="•"/>
                        <a:defRPr sz="1800" b="0" i="0" u="none" strike="noStrike" kern="0" cap="none" spc="0" baseline="0">
                          <a:solidFill>
                            <a:srgbClr val="000000"/>
                          </a:solidFill>
                          <a:uFillTx/>
                        </a:defRPr>
                      </a:pPr>
                      <a:r>
                        <a:rPr lang="en-GB" sz="1200" dirty="0"/>
                        <a:t>Social media performance evaluation, which will include followers, likes, comments and shares to social media platforms</a:t>
                      </a:r>
                    </a:p>
                    <a:p>
                      <a:pPr marL="171450" lvl="0" indent="-171450">
                        <a:buFont typeface="Arial" panose="020B0604020202020204" pitchFamily="34" charset="0"/>
                        <a:buChar char="•"/>
                        <a:defRPr sz="1800" b="0" i="0" u="none" strike="noStrike" kern="0" cap="none" spc="0" baseline="0">
                          <a:solidFill>
                            <a:srgbClr val="000000"/>
                          </a:solidFill>
                          <a:uFillTx/>
                        </a:defRPr>
                      </a:pPr>
                      <a:endParaRPr lang="en-GB" sz="1200" dirty="0"/>
                    </a:p>
                    <a:p>
                      <a:pPr lvl="0">
                        <a:defRPr sz="1800" b="0" i="0" u="none" strike="noStrike" kern="0" cap="none" spc="0" baseline="0">
                          <a:solidFill>
                            <a:srgbClr val="000000"/>
                          </a:solidFill>
                          <a:uFillTx/>
                        </a:defRPr>
                      </a:pPr>
                      <a:r>
                        <a:rPr lang="en-GB" sz="1200" b="1" dirty="0"/>
                        <a:t>In addition, we will reflect on:</a:t>
                      </a:r>
                    </a:p>
                    <a:p>
                      <a:pPr marL="171450" lvl="0" indent="-171450">
                        <a:buFont typeface="Arial" panose="020B0604020202020204" pitchFamily="34" charset="0"/>
                        <a:buChar char="•"/>
                        <a:defRPr sz="1800" b="0" i="0" u="none" strike="noStrike" kern="0" cap="none" spc="0" baseline="0">
                          <a:solidFill>
                            <a:srgbClr val="000000"/>
                          </a:solidFill>
                          <a:uFillTx/>
                        </a:defRPr>
                      </a:pPr>
                      <a:r>
                        <a:rPr lang="en-GB" sz="1200" dirty="0"/>
                        <a:t>Did we achieve what we set out to do?</a:t>
                      </a:r>
                    </a:p>
                    <a:p>
                      <a:pPr marL="171450" lvl="0" indent="-171450">
                        <a:buFont typeface="Arial" panose="020B0604020202020204" pitchFamily="34" charset="0"/>
                        <a:buChar char="•"/>
                        <a:defRPr sz="1800" b="0" i="0" u="none" strike="noStrike" kern="0" cap="none" spc="0" baseline="0">
                          <a:solidFill>
                            <a:srgbClr val="000000"/>
                          </a:solidFill>
                          <a:uFillTx/>
                        </a:defRPr>
                      </a:pPr>
                      <a:r>
                        <a:rPr lang="en-GB" sz="1200" dirty="0"/>
                        <a:t>What went well?</a:t>
                      </a:r>
                    </a:p>
                    <a:p>
                      <a:pPr marL="171450" lvl="0" indent="-171450">
                        <a:buFont typeface="Arial" panose="020B0604020202020204" pitchFamily="34" charset="0"/>
                        <a:buChar char="•"/>
                        <a:defRPr sz="1800" b="0" i="0" u="none" strike="noStrike" kern="0" cap="none" spc="0" baseline="0">
                          <a:solidFill>
                            <a:srgbClr val="000000"/>
                          </a:solidFill>
                          <a:uFillTx/>
                        </a:defRPr>
                      </a:pPr>
                      <a:r>
                        <a:rPr lang="en-GB" sz="1200" dirty="0"/>
                        <a:t>What could have gone better?</a:t>
                      </a:r>
                    </a:p>
                    <a:p>
                      <a:pPr marL="171450" lvl="0" indent="-171450">
                        <a:buFont typeface="Arial" panose="020B0604020202020204" pitchFamily="34" charset="0"/>
                        <a:buChar char="•"/>
                        <a:defRPr sz="1800" b="0" i="0" u="none" strike="noStrike" kern="0" cap="none" spc="0" baseline="0">
                          <a:solidFill>
                            <a:srgbClr val="000000"/>
                          </a:solidFill>
                          <a:uFillTx/>
                        </a:defRPr>
                      </a:pPr>
                      <a:r>
                        <a:rPr lang="en-GB" sz="1200" dirty="0"/>
                        <a:t>What would we improve if/when revisiting this or similar campaigns?</a:t>
                      </a:r>
                    </a:p>
                    <a:p>
                      <a:pPr marL="171450" lvl="0" indent="-171450">
                        <a:buFont typeface="Arial" panose="020B0604020202020204" pitchFamily="34" charset="0"/>
                        <a:buChar char="•"/>
                        <a:defRPr sz="1800" b="0" i="0" u="none" strike="noStrike" kern="0" cap="none" spc="0" baseline="0">
                          <a:solidFill>
                            <a:srgbClr val="000000"/>
                          </a:solidFill>
                          <a:uFillTx/>
                        </a:defRPr>
                      </a:pPr>
                      <a:r>
                        <a:rPr lang="en-GB" sz="1200" dirty="0"/>
                        <a:t>Include thoughts/feedback from the client side to refine future phases of the campaign</a:t>
                      </a:r>
                    </a:p>
                    <a:p>
                      <a:pPr marL="171450" lvl="0" indent="-171450">
                        <a:buFont typeface="Arial" panose="020B0604020202020204" pitchFamily="34" charset="0"/>
                        <a:buChar char="•"/>
                        <a:defRPr sz="1800" b="0" i="0" u="none" strike="noStrike" kern="0" cap="none" spc="0" baseline="0">
                          <a:solidFill>
                            <a:srgbClr val="000000"/>
                          </a:solidFill>
                          <a:uFillTx/>
                        </a:defRPr>
                      </a:pPr>
                      <a:endParaRPr lang="en-GB" sz="1200" dirty="0"/>
                    </a:p>
                    <a:p>
                      <a:pPr marL="171450" lvl="0" indent="-171450">
                        <a:buFont typeface="Arial" panose="020B0604020202020204" pitchFamily="34" charset="0"/>
                        <a:buChar char="•"/>
                        <a:defRPr sz="1800" b="0" i="0" u="none" strike="noStrike" kern="0" cap="none" spc="0" baseline="0">
                          <a:solidFill>
                            <a:srgbClr val="000000"/>
                          </a:solidFill>
                          <a:uFillTx/>
                        </a:defRPr>
                      </a:pPr>
                      <a:endParaRPr lang="en-GB" sz="1200" dirty="0"/>
                    </a:p>
                    <a:p>
                      <a:pPr lvl="0">
                        <a:defRPr sz="1800" b="0" i="0" u="none" strike="noStrike" kern="0" cap="none" spc="0" baseline="0">
                          <a:solidFill>
                            <a:srgbClr val="000000"/>
                          </a:solidFill>
                          <a:uFillTx/>
                        </a:defRPr>
                      </a:pPr>
                      <a:r>
                        <a:rPr lang="en-GB" sz="1200" b="1" dirty="0"/>
                        <a:t>Timeframe: Regular monitoring (quarterly) and end-of-communication yearly report.</a:t>
                      </a:r>
                      <a:endParaRPr lang="en-GB" sz="1200" b="1"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i="0" u="none" strike="noStrike" kern="1200" baseline="0" dirty="0">
                        <a:solidFill>
                          <a:schemeClr val="tx1"/>
                        </a:solidFill>
                        <a:latin typeface="+mn-lt"/>
                        <a:ea typeface="+mn-ea"/>
                        <a:cs typeface="+mn-cs"/>
                      </a:endParaRPr>
                    </a:p>
                  </a:txBody>
                  <a:tcPr marL="0" marR="0" marT="180000" marB="3600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92D050"/>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31382379"/>
                  </a:ext>
                </a:extLst>
              </a:tr>
            </a:tbl>
          </a:graphicData>
        </a:graphic>
      </p:graphicFrame>
      <p:pic>
        <p:nvPicPr>
          <p:cNvPr id="4" name="Picture 3">
            <a:extLst>
              <a:ext uri="{FF2B5EF4-FFF2-40B4-BE49-F238E27FC236}">
                <a16:creationId xmlns:a16="http://schemas.microsoft.com/office/drawing/2014/main" id="{5ED642AC-E3FB-0AC9-2B1D-5DD7C59B12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703" y="5998464"/>
            <a:ext cx="1727843" cy="212604"/>
          </a:xfrm>
          <a:prstGeom prst="rect">
            <a:avLst/>
          </a:prstGeom>
        </p:spPr>
      </p:pic>
    </p:spTree>
    <p:extLst>
      <p:ext uri="{BB962C8B-B14F-4D97-AF65-F5344CB8AC3E}">
        <p14:creationId xmlns:p14="http://schemas.microsoft.com/office/powerpoint/2010/main" val="2829290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CC010-A27D-A3E4-7924-B99CBEDEF92F}"/>
              </a:ext>
            </a:extLst>
          </p:cNvPr>
          <p:cNvSpPr>
            <a:spLocks noGrp="1"/>
          </p:cNvSpPr>
          <p:nvPr>
            <p:ph type="title"/>
          </p:nvPr>
        </p:nvSpPr>
        <p:spPr/>
        <p:txBody>
          <a:bodyPr/>
          <a:lstStyle/>
          <a:p>
            <a:r>
              <a:rPr lang="en-GB" dirty="0"/>
              <a:t>Marketing and communications plan</a:t>
            </a:r>
          </a:p>
        </p:txBody>
      </p:sp>
      <p:graphicFrame>
        <p:nvGraphicFramePr>
          <p:cNvPr id="4" name="Content Placeholder 3">
            <a:extLst>
              <a:ext uri="{FF2B5EF4-FFF2-40B4-BE49-F238E27FC236}">
                <a16:creationId xmlns:a16="http://schemas.microsoft.com/office/drawing/2014/main" id="{DADBDF7E-82A3-F784-59C8-162892BB1317}"/>
              </a:ext>
            </a:extLst>
          </p:cNvPr>
          <p:cNvGraphicFramePr>
            <a:graphicFrameLocks noGrp="1"/>
          </p:cNvGraphicFramePr>
          <p:nvPr>
            <p:ph idx="1"/>
            <p:extLst>
              <p:ext uri="{D42A27DB-BD31-4B8C-83A1-F6EECF244321}">
                <p14:modId xmlns:p14="http://schemas.microsoft.com/office/powerpoint/2010/main" val="2001272976"/>
              </p:ext>
            </p:extLst>
          </p:nvPr>
        </p:nvGraphicFramePr>
        <p:xfrm>
          <a:off x="838200" y="2128743"/>
          <a:ext cx="10515597" cy="2941320"/>
        </p:xfrm>
        <a:graphic>
          <a:graphicData uri="http://schemas.openxmlformats.org/drawingml/2006/table">
            <a:tbl>
              <a:tblPr firstRow="1" bandRow="1">
                <a:tableStyleId>{93296810-A885-4BE3-A3E7-6D5BEEA58F35}</a:tableStyleId>
              </a:tblPr>
              <a:tblGrid>
                <a:gridCol w="4677697">
                  <a:extLst>
                    <a:ext uri="{9D8B030D-6E8A-4147-A177-3AD203B41FA5}">
                      <a16:colId xmlns:a16="http://schemas.microsoft.com/office/drawing/2014/main" val="3599725967"/>
                    </a:ext>
                  </a:extLst>
                </a:gridCol>
                <a:gridCol w="2332701">
                  <a:extLst>
                    <a:ext uri="{9D8B030D-6E8A-4147-A177-3AD203B41FA5}">
                      <a16:colId xmlns:a16="http://schemas.microsoft.com/office/drawing/2014/main" val="1777390449"/>
                    </a:ext>
                  </a:extLst>
                </a:gridCol>
                <a:gridCol w="3505199">
                  <a:extLst>
                    <a:ext uri="{9D8B030D-6E8A-4147-A177-3AD203B41FA5}">
                      <a16:colId xmlns:a16="http://schemas.microsoft.com/office/drawing/2014/main" val="2542728463"/>
                    </a:ext>
                  </a:extLst>
                </a:gridCol>
              </a:tblGrid>
              <a:tr h="370840">
                <a:tc>
                  <a:txBody>
                    <a:bodyPr/>
                    <a:lstStyle/>
                    <a:p>
                      <a:r>
                        <a:rPr lang="en-GB" sz="1800" dirty="0"/>
                        <a:t>Activity</a:t>
                      </a:r>
                    </a:p>
                  </a:txBody>
                  <a:tcPr/>
                </a:tc>
                <a:tc>
                  <a:txBody>
                    <a:bodyPr/>
                    <a:lstStyle/>
                    <a:p>
                      <a:r>
                        <a:rPr lang="en-GB" dirty="0"/>
                        <a:t>Date</a:t>
                      </a:r>
                    </a:p>
                  </a:txBody>
                  <a:tcPr/>
                </a:tc>
                <a:tc>
                  <a:txBody>
                    <a:bodyPr/>
                    <a:lstStyle/>
                    <a:p>
                      <a:r>
                        <a:rPr lang="en-GB" dirty="0"/>
                        <a:t>Comments</a:t>
                      </a:r>
                    </a:p>
                  </a:txBody>
                  <a:tcPr/>
                </a:tc>
                <a:extLst>
                  <a:ext uri="{0D108BD9-81ED-4DB2-BD59-A6C34878D82A}">
                    <a16:rowId xmlns:a16="http://schemas.microsoft.com/office/drawing/2014/main" val="1811846859"/>
                  </a:ext>
                </a:extLst>
              </a:tr>
              <a:tr h="370840">
                <a:tc>
                  <a:txBody>
                    <a:bodyPr/>
                    <a:lstStyle/>
                    <a:p>
                      <a:r>
                        <a:rPr lang="en-GB" sz="1200" dirty="0"/>
                        <a:t>Work closely with </a:t>
                      </a:r>
                      <a:r>
                        <a:rPr lang="en-GB" sz="1200" b="1" dirty="0">
                          <a:solidFill>
                            <a:schemeClr val="tx1"/>
                          </a:solidFill>
                        </a:rPr>
                        <a:t>XXXX </a:t>
                      </a:r>
                      <a:r>
                        <a:rPr lang="en-GB" sz="1200" dirty="0"/>
                        <a:t>to align marketing efforts with the new branding.</a:t>
                      </a:r>
                    </a:p>
                  </a:txBody>
                  <a:tcPr/>
                </a:tc>
                <a:tc>
                  <a:txBody>
                    <a:bodyPr/>
                    <a:lstStyle/>
                    <a:p>
                      <a:r>
                        <a:rPr lang="en-GB" sz="1200" dirty="0"/>
                        <a:t>Feb 2025</a:t>
                      </a:r>
                    </a:p>
                  </a:txBody>
                  <a:tcPr/>
                </a:tc>
                <a:tc>
                  <a:txBody>
                    <a:bodyPr/>
                    <a:lstStyle/>
                    <a:p>
                      <a:endParaRPr lang="en-GB" sz="1200" dirty="0"/>
                    </a:p>
                  </a:txBody>
                  <a:tcPr/>
                </a:tc>
                <a:extLst>
                  <a:ext uri="{0D108BD9-81ED-4DB2-BD59-A6C34878D82A}">
                    <a16:rowId xmlns:a16="http://schemas.microsoft.com/office/drawing/2014/main" val="369310556"/>
                  </a:ext>
                </a:extLst>
              </a:tr>
              <a:tr h="370840">
                <a:tc>
                  <a:txBody>
                    <a:bodyPr/>
                    <a:lstStyle/>
                    <a:p>
                      <a:r>
                        <a:rPr lang="en-GB" sz="1200" dirty="0"/>
                        <a:t>Finalise the logo, colour scheme, fonts, and visual identity.</a:t>
                      </a:r>
                    </a:p>
                  </a:txBody>
                  <a:tcPr/>
                </a:tc>
                <a:tc>
                  <a:txBody>
                    <a:bodyPr/>
                    <a:lstStyle/>
                    <a:p>
                      <a:r>
                        <a:rPr lang="en-GB" sz="1200" dirty="0"/>
                        <a:t>Feb 2025</a:t>
                      </a:r>
                    </a:p>
                  </a:txBody>
                  <a:tcPr/>
                </a:tc>
                <a:tc>
                  <a:txBody>
                    <a:bodyPr/>
                    <a:lstStyle/>
                    <a:p>
                      <a:endParaRPr lang="en-GB" sz="1200" dirty="0"/>
                    </a:p>
                  </a:txBody>
                  <a:tcPr/>
                </a:tc>
                <a:extLst>
                  <a:ext uri="{0D108BD9-81ED-4DB2-BD59-A6C34878D82A}">
                    <a16:rowId xmlns:a16="http://schemas.microsoft.com/office/drawing/2014/main" val="3032465716"/>
                  </a:ext>
                </a:extLst>
              </a:tr>
              <a:tr h="370840">
                <a:tc>
                  <a:txBody>
                    <a:bodyPr/>
                    <a:lstStyle/>
                    <a:p>
                      <a:r>
                        <a:rPr lang="en-GB" sz="1200" dirty="0"/>
                        <a:t>Create brand guidelines to ensure consistency across all materials.</a:t>
                      </a:r>
                    </a:p>
                  </a:txBody>
                  <a:tcPr/>
                </a:tc>
                <a:tc>
                  <a:txBody>
                    <a:bodyPr/>
                    <a:lstStyle/>
                    <a:p>
                      <a:r>
                        <a:rPr lang="en-GB" sz="1200" dirty="0"/>
                        <a:t>Mar 2025</a:t>
                      </a:r>
                    </a:p>
                  </a:txBody>
                  <a:tcPr/>
                </a:tc>
                <a:tc>
                  <a:txBody>
                    <a:bodyPr/>
                    <a:lstStyle/>
                    <a:p>
                      <a:endParaRPr lang="en-GB" sz="1200" dirty="0"/>
                    </a:p>
                  </a:txBody>
                  <a:tcPr/>
                </a:tc>
                <a:extLst>
                  <a:ext uri="{0D108BD9-81ED-4DB2-BD59-A6C34878D82A}">
                    <a16:rowId xmlns:a16="http://schemas.microsoft.com/office/drawing/2014/main" val="2131794190"/>
                  </a:ext>
                </a:extLst>
              </a:tr>
              <a:tr h="370840">
                <a:tc>
                  <a:txBody>
                    <a:bodyPr/>
                    <a:lstStyle/>
                    <a:p>
                      <a:r>
                        <a:rPr lang="en-GB" sz="1200" dirty="0"/>
                        <a:t>Develop templates for presentations, reports, social media, and printed materials.</a:t>
                      </a:r>
                    </a:p>
                  </a:txBody>
                  <a:tcPr/>
                </a:tc>
                <a:tc>
                  <a:txBody>
                    <a:bodyPr/>
                    <a:lstStyle/>
                    <a:p>
                      <a:r>
                        <a:rPr lang="en-GB" sz="1200" dirty="0"/>
                        <a:t>Mar 2025</a:t>
                      </a:r>
                    </a:p>
                  </a:txBody>
                  <a:tcPr/>
                </a:tc>
                <a:tc>
                  <a:txBody>
                    <a:bodyPr/>
                    <a:lstStyle/>
                    <a:p>
                      <a:endParaRPr lang="en-GB" sz="1200" dirty="0"/>
                    </a:p>
                  </a:txBody>
                  <a:tcPr/>
                </a:tc>
                <a:extLst>
                  <a:ext uri="{0D108BD9-81ED-4DB2-BD59-A6C34878D82A}">
                    <a16:rowId xmlns:a16="http://schemas.microsoft.com/office/drawing/2014/main" val="2196987574"/>
                  </a:ext>
                </a:extLst>
              </a:tr>
              <a:tr h="370840">
                <a:tc>
                  <a:txBody>
                    <a:bodyPr/>
                    <a:lstStyle/>
                    <a:p>
                      <a:r>
                        <a:rPr lang="en-GB" sz="1200" dirty="0"/>
                        <a:t>Conduct stakeholder consultations to gather feedback on branding elements.</a:t>
                      </a:r>
                    </a:p>
                  </a:txBody>
                  <a:tcPr/>
                </a:tc>
                <a:tc>
                  <a:txBody>
                    <a:bodyPr/>
                    <a:lstStyle/>
                    <a:p>
                      <a:r>
                        <a:rPr lang="en-GB" sz="1200" dirty="0"/>
                        <a:t>Feb 2025</a:t>
                      </a:r>
                    </a:p>
                  </a:txBody>
                  <a:tcPr/>
                </a:tc>
                <a:tc>
                  <a:txBody>
                    <a:bodyPr/>
                    <a:lstStyle/>
                    <a:p>
                      <a:endParaRPr lang="en-GB" sz="1200" dirty="0"/>
                    </a:p>
                  </a:txBody>
                  <a:tcPr/>
                </a:tc>
                <a:extLst>
                  <a:ext uri="{0D108BD9-81ED-4DB2-BD59-A6C34878D82A}">
                    <a16:rowId xmlns:a16="http://schemas.microsoft.com/office/drawing/2014/main" val="1351683310"/>
                  </a:ext>
                </a:extLst>
              </a:tr>
              <a:tr h="370840">
                <a:tc>
                  <a:txBody>
                    <a:bodyPr/>
                    <a:lstStyle/>
                    <a:p>
                      <a:r>
                        <a:rPr lang="en-GB" sz="1200" dirty="0"/>
                        <a:t>Produce branded merchandise such as banners, staff uniforms, and giveaways for events.</a:t>
                      </a:r>
                    </a:p>
                  </a:txBody>
                  <a:tcPr/>
                </a:tc>
                <a:tc>
                  <a:txBody>
                    <a:bodyPr/>
                    <a:lstStyle/>
                    <a:p>
                      <a:r>
                        <a:rPr lang="en-GB" sz="1200" dirty="0"/>
                        <a:t>Mar 2025</a:t>
                      </a:r>
                    </a:p>
                  </a:txBody>
                  <a:tcPr/>
                </a:tc>
                <a:tc>
                  <a:txBody>
                    <a:bodyPr/>
                    <a:lstStyle/>
                    <a:p>
                      <a:endParaRPr lang="en-GB" sz="1200" dirty="0"/>
                    </a:p>
                  </a:txBody>
                  <a:tcPr/>
                </a:tc>
                <a:extLst>
                  <a:ext uri="{0D108BD9-81ED-4DB2-BD59-A6C34878D82A}">
                    <a16:rowId xmlns:a16="http://schemas.microsoft.com/office/drawing/2014/main" val="372948729"/>
                  </a:ext>
                </a:extLst>
              </a:tr>
            </a:tbl>
          </a:graphicData>
        </a:graphic>
      </p:graphicFrame>
      <p:sp>
        <p:nvSpPr>
          <p:cNvPr id="5" name="TextBox 4">
            <a:extLst>
              <a:ext uri="{FF2B5EF4-FFF2-40B4-BE49-F238E27FC236}">
                <a16:creationId xmlns:a16="http://schemas.microsoft.com/office/drawing/2014/main" id="{1106B54C-A3D3-253C-032B-EC7199471A1B}"/>
              </a:ext>
            </a:extLst>
          </p:cNvPr>
          <p:cNvSpPr txBox="1"/>
          <p:nvPr/>
        </p:nvSpPr>
        <p:spPr>
          <a:xfrm>
            <a:off x="996696" y="1544860"/>
            <a:ext cx="3383280" cy="369332"/>
          </a:xfrm>
          <a:prstGeom prst="rect">
            <a:avLst/>
          </a:prstGeom>
          <a:noFill/>
        </p:spPr>
        <p:txBody>
          <a:bodyPr wrap="square" rtlCol="0">
            <a:spAutoFit/>
          </a:bodyPr>
          <a:lstStyle/>
          <a:p>
            <a:r>
              <a:rPr lang="en-GB" dirty="0"/>
              <a:t>Branding Rollout - Finalisation</a:t>
            </a:r>
          </a:p>
        </p:txBody>
      </p:sp>
      <p:pic>
        <p:nvPicPr>
          <p:cNvPr id="7" name="Picture 6">
            <a:extLst>
              <a:ext uri="{FF2B5EF4-FFF2-40B4-BE49-F238E27FC236}">
                <a16:creationId xmlns:a16="http://schemas.microsoft.com/office/drawing/2014/main" id="{D9645D61-F9DB-BC64-75A7-A16DCF8DF8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703" y="5998464"/>
            <a:ext cx="1727843" cy="212604"/>
          </a:xfrm>
          <a:prstGeom prst="rect">
            <a:avLst/>
          </a:prstGeom>
        </p:spPr>
      </p:pic>
    </p:spTree>
    <p:extLst>
      <p:ext uri="{BB962C8B-B14F-4D97-AF65-F5344CB8AC3E}">
        <p14:creationId xmlns:p14="http://schemas.microsoft.com/office/powerpoint/2010/main" val="2079649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30AB5C-CEA0-9A14-39A3-18C03C51A26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2A68779-90AA-2E1F-4681-CEFE63EA0C1A}"/>
              </a:ext>
            </a:extLst>
          </p:cNvPr>
          <p:cNvSpPr>
            <a:spLocks noGrp="1"/>
          </p:cNvSpPr>
          <p:nvPr>
            <p:ph type="title"/>
          </p:nvPr>
        </p:nvSpPr>
        <p:spPr/>
        <p:txBody>
          <a:bodyPr/>
          <a:lstStyle/>
          <a:p>
            <a:r>
              <a:rPr lang="en-GB" dirty="0"/>
              <a:t>Marketing and communications plan</a:t>
            </a:r>
          </a:p>
        </p:txBody>
      </p:sp>
      <p:graphicFrame>
        <p:nvGraphicFramePr>
          <p:cNvPr id="4" name="Content Placeholder 3">
            <a:extLst>
              <a:ext uri="{FF2B5EF4-FFF2-40B4-BE49-F238E27FC236}">
                <a16:creationId xmlns:a16="http://schemas.microsoft.com/office/drawing/2014/main" id="{616A555F-900E-9BD0-75F3-71DDC27051C8}"/>
              </a:ext>
            </a:extLst>
          </p:cNvPr>
          <p:cNvGraphicFramePr>
            <a:graphicFrameLocks noGrp="1"/>
          </p:cNvGraphicFramePr>
          <p:nvPr>
            <p:ph idx="1"/>
            <p:extLst>
              <p:ext uri="{D42A27DB-BD31-4B8C-83A1-F6EECF244321}">
                <p14:modId xmlns:p14="http://schemas.microsoft.com/office/powerpoint/2010/main" val="1032431543"/>
              </p:ext>
            </p:extLst>
          </p:nvPr>
        </p:nvGraphicFramePr>
        <p:xfrm>
          <a:off x="838200" y="2128743"/>
          <a:ext cx="10515597" cy="2397760"/>
        </p:xfrm>
        <a:graphic>
          <a:graphicData uri="http://schemas.openxmlformats.org/drawingml/2006/table">
            <a:tbl>
              <a:tblPr firstRow="1" bandRow="1">
                <a:tableStyleId>{93296810-A885-4BE3-A3E7-6D5BEEA58F35}</a:tableStyleId>
              </a:tblPr>
              <a:tblGrid>
                <a:gridCol w="4677697">
                  <a:extLst>
                    <a:ext uri="{9D8B030D-6E8A-4147-A177-3AD203B41FA5}">
                      <a16:colId xmlns:a16="http://schemas.microsoft.com/office/drawing/2014/main" val="3599725967"/>
                    </a:ext>
                  </a:extLst>
                </a:gridCol>
                <a:gridCol w="2332701">
                  <a:extLst>
                    <a:ext uri="{9D8B030D-6E8A-4147-A177-3AD203B41FA5}">
                      <a16:colId xmlns:a16="http://schemas.microsoft.com/office/drawing/2014/main" val="1777390449"/>
                    </a:ext>
                  </a:extLst>
                </a:gridCol>
                <a:gridCol w="3505199">
                  <a:extLst>
                    <a:ext uri="{9D8B030D-6E8A-4147-A177-3AD203B41FA5}">
                      <a16:colId xmlns:a16="http://schemas.microsoft.com/office/drawing/2014/main" val="2542728463"/>
                    </a:ext>
                  </a:extLst>
                </a:gridCol>
              </a:tblGrid>
              <a:tr h="370840">
                <a:tc>
                  <a:txBody>
                    <a:bodyPr/>
                    <a:lstStyle/>
                    <a:p>
                      <a:r>
                        <a:rPr lang="en-GB" sz="1800" dirty="0"/>
                        <a:t>Activity</a:t>
                      </a:r>
                    </a:p>
                  </a:txBody>
                  <a:tcPr/>
                </a:tc>
                <a:tc>
                  <a:txBody>
                    <a:bodyPr/>
                    <a:lstStyle/>
                    <a:p>
                      <a:r>
                        <a:rPr lang="en-GB" dirty="0"/>
                        <a:t>Date</a:t>
                      </a:r>
                    </a:p>
                  </a:txBody>
                  <a:tcPr/>
                </a:tc>
                <a:tc>
                  <a:txBody>
                    <a:bodyPr/>
                    <a:lstStyle/>
                    <a:p>
                      <a:r>
                        <a:rPr lang="en-GB" dirty="0"/>
                        <a:t>Comments</a:t>
                      </a:r>
                    </a:p>
                  </a:txBody>
                  <a:tcPr/>
                </a:tc>
                <a:extLst>
                  <a:ext uri="{0D108BD9-81ED-4DB2-BD59-A6C34878D82A}">
                    <a16:rowId xmlns:a16="http://schemas.microsoft.com/office/drawing/2014/main" val="1811846859"/>
                  </a:ext>
                </a:extLst>
              </a:tr>
              <a:tr h="370840">
                <a:tc>
                  <a:txBody>
                    <a:bodyPr/>
                    <a:lstStyle/>
                    <a:p>
                      <a:r>
                        <a:rPr lang="en-GB" sz="1200" dirty="0"/>
                        <a:t>Develop an internal rollout schedule with specific milestones.</a:t>
                      </a:r>
                    </a:p>
                  </a:txBody>
                  <a:tcPr/>
                </a:tc>
                <a:tc>
                  <a:txBody>
                    <a:bodyPr/>
                    <a:lstStyle/>
                    <a:p>
                      <a:r>
                        <a:rPr lang="en-GB" sz="1200" dirty="0"/>
                        <a:t>Feb 2025</a:t>
                      </a:r>
                    </a:p>
                  </a:txBody>
                  <a:tcPr/>
                </a:tc>
                <a:tc>
                  <a:txBody>
                    <a:bodyPr/>
                    <a:lstStyle/>
                    <a:p>
                      <a:endParaRPr lang="en-GB" sz="1200" dirty="0"/>
                    </a:p>
                  </a:txBody>
                  <a:tcPr/>
                </a:tc>
                <a:extLst>
                  <a:ext uri="{0D108BD9-81ED-4DB2-BD59-A6C34878D82A}">
                    <a16:rowId xmlns:a16="http://schemas.microsoft.com/office/drawing/2014/main" val="369310556"/>
                  </a:ext>
                </a:extLst>
              </a:tr>
              <a:tr h="370840">
                <a:tc>
                  <a:txBody>
                    <a:bodyPr/>
                    <a:lstStyle/>
                    <a:p>
                      <a:r>
                        <a:rPr lang="en-GB" sz="1200" dirty="0"/>
                        <a:t>Conduct staff training sessions on brand messaging and visual identity.</a:t>
                      </a:r>
                    </a:p>
                  </a:txBody>
                  <a:tcPr/>
                </a:tc>
                <a:tc>
                  <a:txBody>
                    <a:bodyPr/>
                    <a:lstStyle/>
                    <a:p>
                      <a:r>
                        <a:rPr lang="en-GB" sz="1200" dirty="0"/>
                        <a:t>Mar 2025</a:t>
                      </a:r>
                    </a:p>
                  </a:txBody>
                  <a:tcPr/>
                </a:tc>
                <a:tc>
                  <a:txBody>
                    <a:bodyPr/>
                    <a:lstStyle/>
                    <a:p>
                      <a:endParaRPr lang="en-GB" sz="1200" dirty="0"/>
                    </a:p>
                  </a:txBody>
                  <a:tcPr/>
                </a:tc>
                <a:extLst>
                  <a:ext uri="{0D108BD9-81ED-4DB2-BD59-A6C34878D82A}">
                    <a16:rowId xmlns:a16="http://schemas.microsoft.com/office/drawing/2014/main" val="3032465716"/>
                  </a:ext>
                </a:extLst>
              </a:tr>
              <a:tr h="370840">
                <a:tc>
                  <a:txBody>
                    <a:bodyPr/>
                    <a:lstStyle/>
                    <a:p>
                      <a:r>
                        <a:rPr lang="en-GB" sz="1200" dirty="0"/>
                        <a:t>Establish a phased public launch approach (teasers, soft launch, full rollout).</a:t>
                      </a:r>
                    </a:p>
                  </a:txBody>
                  <a:tcPr/>
                </a:tc>
                <a:tc>
                  <a:txBody>
                    <a:bodyPr/>
                    <a:lstStyle/>
                    <a:p>
                      <a:r>
                        <a:rPr lang="en-GB" sz="1200" dirty="0"/>
                        <a:t>Mar – Apr 2025</a:t>
                      </a:r>
                    </a:p>
                  </a:txBody>
                  <a:tcPr/>
                </a:tc>
                <a:tc>
                  <a:txBody>
                    <a:bodyPr/>
                    <a:lstStyle/>
                    <a:p>
                      <a:endParaRPr lang="en-GB" sz="1200" dirty="0"/>
                    </a:p>
                  </a:txBody>
                  <a:tcPr/>
                </a:tc>
                <a:extLst>
                  <a:ext uri="{0D108BD9-81ED-4DB2-BD59-A6C34878D82A}">
                    <a16:rowId xmlns:a16="http://schemas.microsoft.com/office/drawing/2014/main" val="2131794190"/>
                  </a:ext>
                </a:extLst>
              </a:tr>
              <a:tr h="370840">
                <a:tc>
                  <a:txBody>
                    <a:bodyPr/>
                    <a:lstStyle/>
                    <a:p>
                      <a:r>
                        <a:rPr lang="en-GB" sz="1200" dirty="0"/>
                        <a:t>Coordinate with </a:t>
                      </a:r>
                      <a:r>
                        <a:rPr lang="en-GB" sz="1200" b="1" dirty="0">
                          <a:solidFill>
                            <a:schemeClr val="tx1"/>
                          </a:solidFill>
                        </a:rPr>
                        <a:t>XXXX </a:t>
                      </a:r>
                      <a:r>
                        <a:rPr lang="en-GB" sz="1200" b="0" dirty="0">
                          <a:solidFill>
                            <a:schemeClr val="tx1"/>
                          </a:solidFill>
                        </a:rPr>
                        <a:t>t</a:t>
                      </a:r>
                      <a:r>
                        <a:rPr lang="en-GB" sz="1200" dirty="0"/>
                        <a:t>o ensure seamless brand integration.</a:t>
                      </a:r>
                    </a:p>
                  </a:txBody>
                  <a:tcPr/>
                </a:tc>
                <a:tc>
                  <a:txBody>
                    <a:bodyPr/>
                    <a:lstStyle/>
                    <a:p>
                      <a:r>
                        <a:rPr lang="en-GB" sz="1200" dirty="0"/>
                        <a:t>Mar – Apr 2025</a:t>
                      </a:r>
                    </a:p>
                  </a:txBody>
                  <a:tcPr/>
                </a:tc>
                <a:tc>
                  <a:txBody>
                    <a:bodyPr/>
                    <a:lstStyle/>
                    <a:p>
                      <a:endParaRPr lang="en-GB" sz="1200" dirty="0"/>
                    </a:p>
                  </a:txBody>
                  <a:tcPr/>
                </a:tc>
                <a:extLst>
                  <a:ext uri="{0D108BD9-81ED-4DB2-BD59-A6C34878D82A}">
                    <a16:rowId xmlns:a16="http://schemas.microsoft.com/office/drawing/2014/main" val="2196987574"/>
                  </a:ext>
                </a:extLst>
              </a:tr>
              <a:tr h="370840">
                <a:tc>
                  <a:txBody>
                    <a:bodyPr/>
                    <a:lstStyle/>
                    <a:p>
                      <a:r>
                        <a:rPr lang="en-GB" sz="1200" dirty="0"/>
                        <a:t>Engage with community organisations and faith leaders to generate pre-launch buzz.</a:t>
                      </a:r>
                    </a:p>
                  </a:txBody>
                  <a:tcPr/>
                </a:tc>
                <a:tc>
                  <a:txBody>
                    <a:bodyPr/>
                    <a:lstStyle/>
                    <a:p>
                      <a:r>
                        <a:rPr lang="en-GB" sz="1200" dirty="0"/>
                        <a:t>Mar – Apr 2025</a:t>
                      </a:r>
                    </a:p>
                  </a:txBody>
                  <a:tcPr/>
                </a:tc>
                <a:tc>
                  <a:txBody>
                    <a:bodyPr/>
                    <a:lstStyle/>
                    <a:p>
                      <a:endParaRPr lang="en-GB" sz="1200" dirty="0"/>
                    </a:p>
                  </a:txBody>
                  <a:tcPr/>
                </a:tc>
                <a:extLst>
                  <a:ext uri="{0D108BD9-81ED-4DB2-BD59-A6C34878D82A}">
                    <a16:rowId xmlns:a16="http://schemas.microsoft.com/office/drawing/2014/main" val="1351683310"/>
                  </a:ext>
                </a:extLst>
              </a:tr>
            </a:tbl>
          </a:graphicData>
        </a:graphic>
      </p:graphicFrame>
      <p:sp>
        <p:nvSpPr>
          <p:cNvPr id="5" name="TextBox 4">
            <a:extLst>
              <a:ext uri="{FF2B5EF4-FFF2-40B4-BE49-F238E27FC236}">
                <a16:creationId xmlns:a16="http://schemas.microsoft.com/office/drawing/2014/main" id="{981C0346-06A3-C396-2B2C-4DD4F3E531BB}"/>
              </a:ext>
            </a:extLst>
          </p:cNvPr>
          <p:cNvSpPr txBox="1"/>
          <p:nvPr/>
        </p:nvSpPr>
        <p:spPr>
          <a:xfrm>
            <a:off x="996695" y="1544860"/>
            <a:ext cx="3929265" cy="369332"/>
          </a:xfrm>
          <a:prstGeom prst="rect">
            <a:avLst/>
          </a:prstGeom>
          <a:noFill/>
        </p:spPr>
        <p:txBody>
          <a:bodyPr wrap="square" rtlCol="0">
            <a:spAutoFit/>
          </a:bodyPr>
          <a:lstStyle/>
          <a:p>
            <a:r>
              <a:rPr lang="en-GB" dirty="0"/>
              <a:t>Branding Rollout – Launch timeline</a:t>
            </a:r>
          </a:p>
        </p:txBody>
      </p:sp>
      <p:pic>
        <p:nvPicPr>
          <p:cNvPr id="7" name="Picture 6">
            <a:extLst>
              <a:ext uri="{FF2B5EF4-FFF2-40B4-BE49-F238E27FC236}">
                <a16:creationId xmlns:a16="http://schemas.microsoft.com/office/drawing/2014/main" id="{43BE841A-9290-DE9A-43BE-BF4E2998C4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703" y="5998464"/>
            <a:ext cx="1727843" cy="212604"/>
          </a:xfrm>
          <a:prstGeom prst="rect">
            <a:avLst/>
          </a:prstGeom>
        </p:spPr>
      </p:pic>
    </p:spTree>
    <p:extLst>
      <p:ext uri="{BB962C8B-B14F-4D97-AF65-F5344CB8AC3E}">
        <p14:creationId xmlns:p14="http://schemas.microsoft.com/office/powerpoint/2010/main" val="37689181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5095</TotalTime>
  <Words>3772</Words>
  <Application>Microsoft Office PowerPoint</Application>
  <PresentationFormat>Widescreen</PresentationFormat>
  <Paragraphs>598</Paragraphs>
  <Slides>41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41</vt:i4>
      </vt:variant>
    </vt:vector>
  </HeadingPairs>
  <TitlesOfParts>
    <vt:vector size="4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Marketing and communications plan</vt:lpstr>
      <vt:lpstr>Marketing and communications plan</vt:lpstr>
      <vt:lpstr>Marketing and communications plan</vt:lpstr>
      <vt:lpstr>Marketing and communications plan</vt:lpstr>
      <vt:lpstr>Marketing and communications plan</vt:lpstr>
      <vt:lpstr>Marketing and communications plan</vt:lpstr>
      <vt:lpstr>Marketing and communications plan</vt:lpstr>
      <vt:lpstr>Marketing and communications plan</vt:lpstr>
      <vt:lpstr>Marketing and communications plan</vt:lpstr>
      <vt:lpstr>Marketing and communications plan</vt:lpstr>
      <vt:lpstr>Marketing and communications plan</vt:lpstr>
      <vt:lpstr>Marketing and communications plan</vt:lpstr>
      <vt:lpstr>Marketing and communications plan</vt:lpstr>
      <vt:lpstr>Marketing and communications plan</vt:lpstr>
      <vt:lpstr>Marketing and communications plan</vt:lpstr>
      <vt:lpstr>Marketing and communications plan</vt:lpstr>
      <vt:lpstr>Marketing and communications plan</vt:lpstr>
      <vt:lpstr>Marketing and communications plan</vt:lpstr>
      <vt:lpstr>Marketing and communications plan</vt:lpstr>
      <vt:lpstr>Marketing and communications plan</vt:lpstr>
      <vt:lpstr>Marketing and communications plan</vt:lpstr>
      <vt:lpstr>Marketing and communications plan</vt:lpstr>
      <vt:lpstr>Marketing and communications plan</vt:lpstr>
      <vt:lpstr>Marketing and communications plan</vt:lpstr>
      <vt:lpstr>Marketing and communications plan</vt:lpstr>
      <vt:lpstr>Marketing and communications plan</vt:lpstr>
      <vt:lpstr>Marketing and communications plan</vt:lpstr>
      <vt:lpstr>Marketing and communications plan</vt:lpstr>
      <vt:lpstr>Marketing and communications plan</vt:lpstr>
      <vt:lpstr>Marketing and communications plan</vt:lpstr>
      <vt:lpstr>Timeline and action plan</vt:lpstr>
      <vt:lpstr>Timeline and action plan</vt:lpstr>
      <vt:lpstr>Timeline and action plan</vt:lpstr>
      <vt:lpstr>Timeline and action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Clare Madgin</dc:creator>
  <cp:lastModifiedBy>Clare Madgin</cp:lastModifiedBy>
  <cp:revision>84</cp:revision>
  <dcterms:created xsi:type="dcterms:W3CDTF">2020-11-17T13:03:05Z</dcterms:created>
  <dcterms:modified xsi:type="dcterms:W3CDTF">2025-02-17T17:01:10Z</dcterms:modified>
</cp:coreProperties>
</file>